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Unbounded"/>
      <p:regular r:id="rId17"/>
    </p:embeddedFont>
    <p:embeddedFont>
      <p:font typeface="Unbounded"/>
      <p:regular r:id="rId18"/>
    </p:embeddedFont>
    <p:embeddedFont>
      <p:font typeface="Cabin"/>
      <p:regular r:id="rId19"/>
    </p:embeddedFont>
    <p:embeddedFont>
      <p:font typeface="Cabin"/>
      <p:regular r:id="rId20"/>
    </p:embeddedFont>
    <p:embeddedFont>
      <p:font typeface="Cabin"/>
      <p:regular r:id="rId21"/>
    </p:embeddedFont>
    <p:embeddedFont>
      <p:font typeface="Cabin"/>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4-1.png>
</file>

<file path=ppt/media/image-5-1.png>
</file>

<file path=ppt/media/image-6-1.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alpha val="80000"/>
            </a:srgbClr>
          </a:solidFill>
          <a:ln/>
        </p:spPr>
      </p:sp>
      <p:sp>
        <p:nvSpPr>
          <p:cNvPr id="4" name="Text 1"/>
          <p:cNvSpPr/>
          <p:nvPr/>
        </p:nvSpPr>
        <p:spPr>
          <a:xfrm>
            <a:off x="837724" y="1568768"/>
            <a:ext cx="12954952" cy="844629"/>
          </a:xfrm>
          <a:prstGeom prst="rect">
            <a:avLst/>
          </a:prstGeom>
          <a:noFill/>
          <a:ln/>
        </p:spPr>
        <p:txBody>
          <a:bodyPr wrap="square" lIns="0" tIns="0" rIns="0" bIns="0" rtlCol="0" anchor="t"/>
          <a:lstStyle/>
          <a:p>
            <a:pPr indent="0" marL="0">
              <a:lnSpc>
                <a:spcPts val="3300"/>
              </a:lnSpc>
              <a:buNone/>
            </a:pPr>
            <a:r>
              <a:rPr lang="en-US" sz="2650" b="1" dirty="0">
                <a:solidFill>
                  <a:srgbClr val="FFFFFF"/>
                </a:solidFill>
                <a:latin typeface="Unbounded" pitchFamily="34" charset="0"/>
                <a:ea typeface="Unbounded" pitchFamily="34" charset="-122"/>
                <a:cs typeface="Unbounded" pitchFamily="34" charset="-120"/>
              </a:rPr>
              <a:t>AI-Enhanced Educational Support System for Children with Dyslexia Leveraging AI to Overcome Dyslexia Challenges</a:t>
            </a:r>
            <a:endParaRPr lang="en-US" sz="2650" dirty="0"/>
          </a:p>
        </p:txBody>
      </p:sp>
      <p:sp>
        <p:nvSpPr>
          <p:cNvPr id="5" name="Text 2"/>
          <p:cNvSpPr/>
          <p:nvPr/>
        </p:nvSpPr>
        <p:spPr>
          <a:xfrm>
            <a:off x="837724" y="2652713"/>
            <a:ext cx="12875062" cy="422315"/>
          </a:xfrm>
          <a:prstGeom prst="rect">
            <a:avLst/>
          </a:prstGeom>
          <a:noFill/>
          <a:ln/>
        </p:spPr>
        <p:txBody>
          <a:bodyPr wrap="none" lIns="0" tIns="0" rIns="0" bIns="0" rtlCol="0" anchor="t"/>
          <a:lstStyle/>
          <a:p>
            <a:pPr indent="0" marL="0">
              <a:lnSpc>
                <a:spcPts val="3300"/>
              </a:lnSpc>
              <a:buNone/>
            </a:pPr>
            <a:r>
              <a:rPr lang="en-US" sz="2650" dirty="0">
                <a:solidFill>
                  <a:srgbClr val="FFFFFF"/>
                </a:solidFill>
                <a:latin typeface="Unbounded" pitchFamily="34" charset="0"/>
                <a:ea typeface="Unbounded" pitchFamily="34" charset="-122"/>
                <a:cs typeface="Unbounded" pitchFamily="34" charset="-120"/>
              </a:rPr>
              <a:t>                                                                                                                 Presented by:</a:t>
            </a:r>
            <a:endParaRPr lang="en-US" sz="2650" dirty="0"/>
          </a:p>
        </p:txBody>
      </p:sp>
      <p:sp>
        <p:nvSpPr>
          <p:cNvPr id="6" name="Text 3"/>
          <p:cNvSpPr/>
          <p:nvPr/>
        </p:nvSpPr>
        <p:spPr>
          <a:xfrm>
            <a:off x="837724" y="3434001"/>
            <a:ext cx="12877324"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Unbounded" pitchFamily="34" charset="0"/>
                <a:ea typeface="Unbounded" pitchFamily="34" charset="-122"/>
                <a:cs typeface="Unbounded" pitchFamily="34" charset="-120"/>
              </a:rPr>
              <a:t>                                                                                                         Suhaib Ahmed (160721747016)</a:t>
            </a:r>
            <a:endParaRPr lang="en-US" sz="2200" dirty="0"/>
          </a:p>
        </p:txBody>
      </p:sp>
      <p:sp>
        <p:nvSpPr>
          <p:cNvPr id="7" name="Text 4"/>
          <p:cNvSpPr/>
          <p:nvPr/>
        </p:nvSpPr>
        <p:spPr>
          <a:xfrm>
            <a:off x="837724" y="4144923"/>
            <a:ext cx="12954952"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Unbounded" pitchFamily="34" charset="0"/>
                <a:ea typeface="Unbounded" pitchFamily="34" charset="-122"/>
                <a:cs typeface="Unbounded" pitchFamily="34" charset="-120"/>
              </a:rPr>
              <a:t>                                                                                                      Danish  Ahmed (160721747008)                                                    </a:t>
            </a:r>
            <a:endParaRPr lang="en-US" sz="2200" dirty="0"/>
          </a:p>
        </p:txBody>
      </p:sp>
      <p:sp>
        <p:nvSpPr>
          <p:cNvPr id="8" name="Text 5"/>
          <p:cNvSpPr/>
          <p:nvPr/>
        </p:nvSpPr>
        <p:spPr>
          <a:xfrm>
            <a:off x="837724" y="4855845"/>
            <a:ext cx="1290125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Unbounded" pitchFamily="34" charset="0"/>
                <a:ea typeface="Unbounded" pitchFamily="34" charset="-122"/>
                <a:cs typeface="Unbounded" pitchFamily="34" charset="-120"/>
              </a:rPr>
              <a:t>                                                                                                              Syed Usayd (160721747046)</a:t>
            </a:r>
            <a:endParaRPr lang="en-US" sz="2200" dirty="0"/>
          </a:p>
        </p:txBody>
      </p:sp>
      <p:sp>
        <p:nvSpPr>
          <p:cNvPr id="9" name="Text 6"/>
          <p:cNvSpPr/>
          <p:nvPr/>
        </p:nvSpPr>
        <p:spPr>
          <a:xfrm>
            <a:off x="837724" y="5566767"/>
            <a:ext cx="3865959"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Unbounded" pitchFamily="34" charset="0"/>
                <a:ea typeface="Unbounded" pitchFamily="34" charset="-122"/>
                <a:cs typeface="Unbounded" pitchFamily="34" charset="-120"/>
              </a:rPr>
              <a:t>Under the guidiance of:</a:t>
            </a:r>
            <a:endParaRPr lang="en-US" sz="2200" dirty="0"/>
          </a:p>
        </p:txBody>
      </p:sp>
      <p:sp>
        <p:nvSpPr>
          <p:cNvPr id="10" name="Text 7"/>
          <p:cNvSpPr/>
          <p:nvPr/>
        </p:nvSpPr>
        <p:spPr>
          <a:xfrm>
            <a:off x="837724" y="6277689"/>
            <a:ext cx="12954952" cy="383024"/>
          </a:xfrm>
          <a:prstGeom prst="rect">
            <a:avLst/>
          </a:prstGeom>
          <a:noFill/>
          <a:ln/>
        </p:spPr>
        <p:txBody>
          <a:bodyPr wrap="none" lIns="0" tIns="0" rIns="0" bIns="0" rtlCol="0" anchor="t"/>
          <a:lstStyle/>
          <a:p>
            <a:pPr indent="0" marL="0">
              <a:lnSpc>
                <a:spcPts val="3000"/>
              </a:lnSpc>
              <a:buNone/>
            </a:pP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82811" y="991195"/>
            <a:ext cx="3918704" cy="489704"/>
          </a:xfrm>
          <a:prstGeom prst="rect">
            <a:avLst/>
          </a:prstGeom>
          <a:noFill/>
          <a:ln/>
        </p:spPr>
        <p:txBody>
          <a:bodyPr wrap="none" lIns="0" tIns="0" rIns="0" bIns="0" rtlCol="0" anchor="t"/>
          <a:lstStyle/>
          <a:p>
            <a:pPr algn="l" indent="0" marL="0">
              <a:lnSpc>
                <a:spcPts val="3850"/>
              </a:lnSpc>
              <a:buNone/>
            </a:pPr>
            <a:r>
              <a:rPr lang="en-US" sz="3050" dirty="0">
                <a:solidFill>
                  <a:srgbClr val="FFFFFF"/>
                </a:solidFill>
                <a:latin typeface="Unbounded" pitchFamily="34" charset="0"/>
                <a:ea typeface="Unbounded" pitchFamily="34" charset="-122"/>
                <a:cs typeface="Unbounded" pitchFamily="34" charset="-120"/>
              </a:rPr>
              <a:t>REFERENCES</a:t>
            </a:r>
            <a:endParaRPr lang="en-US" sz="3050" dirty="0"/>
          </a:p>
        </p:txBody>
      </p:sp>
      <p:sp>
        <p:nvSpPr>
          <p:cNvPr id="4" name="Text 1"/>
          <p:cNvSpPr/>
          <p:nvPr/>
        </p:nvSpPr>
        <p:spPr>
          <a:xfrm>
            <a:off x="582811" y="1730693"/>
            <a:ext cx="7978378" cy="266462"/>
          </a:xfrm>
          <a:prstGeom prst="rect">
            <a:avLst/>
          </a:prstGeom>
          <a:noFill/>
          <a:ln/>
        </p:spPr>
        <p:txBody>
          <a:bodyPr wrap="none" lIns="0" tIns="0" rIns="0" bIns="0" rtlCol="0" anchor="t"/>
          <a:lstStyle/>
          <a:p>
            <a:pPr algn="l" indent="0" marL="0">
              <a:lnSpc>
                <a:spcPts val="2050"/>
              </a:lnSpc>
              <a:buNone/>
            </a:pPr>
            <a:r>
              <a:rPr lang="en-US" sz="1300" dirty="0">
                <a:solidFill>
                  <a:srgbClr val="CAD6DE"/>
                </a:solidFill>
                <a:latin typeface="Cabin" pitchFamily="34" charset="0"/>
                <a:ea typeface="Cabin" pitchFamily="34" charset="-122"/>
                <a:cs typeface="Cabin" pitchFamily="34" charset="-120"/>
              </a:rPr>
              <a:t>References:</a:t>
            </a:r>
            <a:endParaRPr lang="en-US" sz="1300" dirty="0"/>
          </a:p>
        </p:txBody>
      </p:sp>
      <p:sp>
        <p:nvSpPr>
          <p:cNvPr id="5" name="Text 2"/>
          <p:cNvSpPr/>
          <p:nvPr/>
        </p:nvSpPr>
        <p:spPr>
          <a:xfrm>
            <a:off x="582811" y="2184440"/>
            <a:ext cx="7978378" cy="532924"/>
          </a:xfrm>
          <a:prstGeom prst="rect">
            <a:avLst/>
          </a:prstGeom>
          <a:noFill/>
          <a:ln/>
        </p:spPr>
        <p:txBody>
          <a:bodyPr wrap="square" lIns="0" tIns="0" rIns="0" bIns="0" rtlCol="0" anchor="t"/>
          <a:lstStyle/>
          <a:p>
            <a:pPr algn="l" marL="342900" indent="-342900">
              <a:lnSpc>
                <a:spcPts val="2050"/>
              </a:lnSpc>
              <a:buSzPct val="100000"/>
              <a:buFont typeface="+mj-lt"/>
              <a:buAutoNum type="arabicPeriod" startAt="1"/>
            </a:pPr>
            <a:r>
              <a:rPr lang="en-US" sz="1300" b="1" dirty="0">
                <a:solidFill>
                  <a:srgbClr val="CAD6DE"/>
                </a:solidFill>
                <a:latin typeface="Cabin" pitchFamily="34" charset="0"/>
                <a:ea typeface="Cabin" pitchFamily="34" charset="-122"/>
                <a:cs typeface="Cabin" pitchFamily="34" charset="-120"/>
              </a:rPr>
              <a:t>Berninger, V. W., &amp; May, M. O. (2013). Dyslexia and Writing: Evidence-based Interventions and Insights. Journal of Learning Disabilities.</a:t>
            </a:r>
            <a:endParaRPr lang="en-US" sz="1300" dirty="0"/>
          </a:p>
        </p:txBody>
      </p:sp>
      <p:sp>
        <p:nvSpPr>
          <p:cNvPr id="6" name="Text 3"/>
          <p:cNvSpPr/>
          <p:nvPr/>
        </p:nvSpPr>
        <p:spPr>
          <a:xfrm>
            <a:off x="582811" y="2775585"/>
            <a:ext cx="7978378" cy="266462"/>
          </a:xfrm>
          <a:prstGeom prst="rect">
            <a:avLst/>
          </a:prstGeom>
          <a:noFill/>
          <a:ln/>
        </p:spPr>
        <p:txBody>
          <a:bodyPr wrap="none" lIns="0" tIns="0" rIns="0" bIns="0" rtlCol="0" anchor="t"/>
          <a:lstStyle/>
          <a:p>
            <a:pPr algn="l" marL="342900" indent="-342900">
              <a:lnSpc>
                <a:spcPts val="2050"/>
              </a:lnSpc>
              <a:buSzPct val="100000"/>
              <a:buFont typeface="+mj-lt"/>
              <a:buAutoNum type="arabicPeriod" startAt="2"/>
            </a:pPr>
            <a:r>
              <a:rPr lang="en-US" sz="1300" b="1" dirty="0">
                <a:solidFill>
                  <a:srgbClr val="CAD6DE"/>
                </a:solidFill>
                <a:latin typeface="Cabin" pitchFamily="34" charset="0"/>
                <a:ea typeface="Cabin" pitchFamily="34" charset="-122"/>
                <a:cs typeface="Cabin" pitchFamily="34" charset="-120"/>
              </a:rPr>
              <a:t>Bryant, P., &amp; Nunes, T. (2012). The Impact of Spelling on Dyslexic Learners. Dyslexia Research Journal.</a:t>
            </a:r>
            <a:endParaRPr lang="en-US" sz="1300" dirty="0"/>
          </a:p>
        </p:txBody>
      </p:sp>
      <p:sp>
        <p:nvSpPr>
          <p:cNvPr id="7" name="Text 4"/>
          <p:cNvSpPr/>
          <p:nvPr/>
        </p:nvSpPr>
        <p:spPr>
          <a:xfrm>
            <a:off x="582811" y="3100268"/>
            <a:ext cx="7978378" cy="532924"/>
          </a:xfrm>
          <a:prstGeom prst="rect">
            <a:avLst/>
          </a:prstGeom>
          <a:noFill/>
          <a:ln/>
        </p:spPr>
        <p:txBody>
          <a:bodyPr wrap="square" lIns="0" tIns="0" rIns="0" bIns="0" rtlCol="0" anchor="t"/>
          <a:lstStyle/>
          <a:p>
            <a:pPr algn="l" marL="342900" indent="-342900">
              <a:lnSpc>
                <a:spcPts val="2050"/>
              </a:lnSpc>
              <a:buSzPct val="100000"/>
              <a:buFont typeface="+mj-lt"/>
              <a:buAutoNum type="arabicPeriod" startAt="3"/>
            </a:pPr>
            <a:r>
              <a:rPr lang="en-US" sz="1300" b="1" dirty="0">
                <a:solidFill>
                  <a:srgbClr val="CAD6DE"/>
                </a:solidFill>
                <a:latin typeface="Cabin" pitchFamily="34" charset="0"/>
                <a:ea typeface="Cabin" pitchFamily="34" charset="-122"/>
                <a:cs typeface="Cabin" pitchFamily="34" charset="-120"/>
              </a:rPr>
              <a:t>Deterding, S., Dixon, D., Khaled, R., &amp; Nacke, L. (2011). From Game Design Elements to Gamefulness: Defining "Gamification". Proceedings of the 15th International Academic MindTrek Conference.</a:t>
            </a:r>
            <a:endParaRPr lang="en-US" sz="1300" dirty="0"/>
          </a:p>
        </p:txBody>
      </p:sp>
      <p:sp>
        <p:nvSpPr>
          <p:cNvPr id="8" name="Text 5"/>
          <p:cNvSpPr/>
          <p:nvPr/>
        </p:nvSpPr>
        <p:spPr>
          <a:xfrm>
            <a:off x="582811" y="3691414"/>
            <a:ext cx="7978378" cy="266462"/>
          </a:xfrm>
          <a:prstGeom prst="rect">
            <a:avLst/>
          </a:prstGeom>
          <a:noFill/>
          <a:ln/>
        </p:spPr>
        <p:txBody>
          <a:bodyPr wrap="none" lIns="0" tIns="0" rIns="0" bIns="0" rtlCol="0" anchor="t"/>
          <a:lstStyle/>
          <a:p>
            <a:pPr algn="l" marL="342900" indent="-342900">
              <a:lnSpc>
                <a:spcPts val="2050"/>
              </a:lnSpc>
              <a:buSzPct val="100000"/>
              <a:buFont typeface="+mj-lt"/>
              <a:buAutoNum type="arabicPeriod" startAt="4"/>
            </a:pPr>
            <a:r>
              <a:rPr lang="en-US" sz="1300" b="1" dirty="0">
                <a:solidFill>
                  <a:srgbClr val="CAD6DE"/>
                </a:solidFill>
                <a:latin typeface="Cabin" pitchFamily="34" charset="0"/>
                <a:ea typeface="Cabin" pitchFamily="34" charset="-122"/>
                <a:cs typeface="Cabin" pitchFamily="34" charset="-120"/>
              </a:rPr>
              <a:t>Gala, N., Grabar, N., &amp; Zock, M. (2020). Automatic Text Simplification: A Survey. Computational Linguistics.</a:t>
            </a:r>
            <a:endParaRPr lang="en-US" sz="1300" dirty="0"/>
          </a:p>
        </p:txBody>
      </p:sp>
      <p:sp>
        <p:nvSpPr>
          <p:cNvPr id="9" name="Text 6"/>
          <p:cNvSpPr/>
          <p:nvPr/>
        </p:nvSpPr>
        <p:spPr>
          <a:xfrm>
            <a:off x="582811" y="4016097"/>
            <a:ext cx="7978378" cy="532924"/>
          </a:xfrm>
          <a:prstGeom prst="rect">
            <a:avLst/>
          </a:prstGeom>
          <a:noFill/>
          <a:ln/>
        </p:spPr>
        <p:txBody>
          <a:bodyPr wrap="square" lIns="0" tIns="0" rIns="0" bIns="0" rtlCol="0" anchor="t"/>
          <a:lstStyle/>
          <a:p>
            <a:pPr algn="l" marL="342900" indent="-342900">
              <a:lnSpc>
                <a:spcPts val="2050"/>
              </a:lnSpc>
              <a:buSzPct val="100000"/>
              <a:buFont typeface="+mj-lt"/>
              <a:buAutoNum type="arabicPeriod" startAt="5"/>
            </a:pPr>
            <a:r>
              <a:rPr lang="en-US" sz="1300" b="1" dirty="0">
                <a:solidFill>
                  <a:srgbClr val="CAD6DE"/>
                </a:solidFill>
                <a:latin typeface="Cabin" pitchFamily="34" charset="0"/>
                <a:ea typeface="Cabin" pitchFamily="34" charset="-122"/>
                <a:cs typeface="Cabin" pitchFamily="34" charset="-120"/>
              </a:rPr>
              <a:t>Griffiths, A. (2015). The Role of Parental Involvement in Dyslexic Children’s Learning. Dyslexia Education Research.</a:t>
            </a:r>
            <a:endParaRPr lang="en-US" sz="1300" dirty="0"/>
          </a:p>
        </p:txBody>
      </p:sp>
      <p:sp>
        <p:nvSpPr>
          <p:cNvPr id="10" name="Text 7"/>
          <p:cNvSpPr/>
          <p:nvPr/>
        </p:nvSpPr>
        <p:spPr>
          <a:xfrm>
            <a:off x="582811" y="4607243"/>
            <a:ext cx="7978378" cy="532924"/>
          </a:xfrm>
          <a:prstGeom prst="rect">
            <a:avLst/>
          </a:prstGeom>
          <a:noFill/>
          <a:ln/>
        </p:spPr>
        <p:txBody>
          <a:bodyPr wrap="square" lIns="0" tIns="0" rIns="0" bIns="0" rtlCol="0" anchor="t"/>
          <a:lstStyle/>
          <a:p>
            <a:pPr algn="l" marL="342900" indent="-342900">
              <a:lnSpc>
                <a:spcPts val="2050"/>
              </a:lnSpc>
              <a:buSzPct val="100000"/>
              <a:buFont typeface="+mj-lt"/>
              <a:buAutoNum type="arabicPeriod" startAt="6"/>
            </a:pPr>
            <a:r>
              <a:rPr lang="en-US" sz="1300" b="1" dirty="0">
                <a:solidFill>
                  <a:srgbClr val="CAD6DE"/>
                </a:solidFill>
                <a:latin typeface="Cabin" pitchFamily="34" charset="0"/>
                <a:ea typeface="Cabin" pitchFamily="34" charset="-122"/>
                <a:cs typeface="Cabin" pitchFamily="34" charset="-120"/>
              </a:rPr>
              <a:t>Hadi, S., &amp; Rahman, A. (2021). AI-Powered Tools for Dyslexia: A Survey of Technologies. Educational Technology &amp; Society.</a:t>
            </a:r>
            <a:endParaRPr lang="en-US" sz="1300" dirty="0"/>
          </a:p>
        </p:txBody>
      </p:sp>
      <p:sp>
        <p:nvSpPr>
          <p:cNvPr id="11" name="Text 8"/>
          <p:cNvSpPr/>
          <p:nvPr/>
        </p:nvSpPr>
        <p:spPr>
          <a:xfrm>
            <a:off x="582811" y="5198388"/>
            <a:ext cx="7978378" cy="266462"/>
          </a:xfrm>
          <a:prstGeom prst="rect">
            <a:avLst/>
          </a:prstGeom>
          <a:noFill/>
          <a:ln/>
        </p:spPr>
        <p:txBody>
          <a:bodyPr wrap="none" lIns="0" tIns="0" rIns="0" bIns="0" rtlCol="0" anchor="t"/>
          <a:lstStyle/>
          <a:p>
            <a:pPr algn="l" marL="342900" indent="-342900">
              <a:lnSpc>
                <a:spcPts val="2050"/>
              </a:lnSpc>
              <a:buSzPct val="100000"/>
              <a:buFont typeface="+mj-lt"/>
              <a:buAutoNum type="arabicPeriod" startAt="7"/>
            </a:pPr>
            <a:r>
              <a:rPr lang="en-US" sz="1300" b="1" dirty="0">
                <a:solidFill>
                  <a:srgbClr val="CAD6DE"/>
                </a:solidFill>
                <a:latin typeface="Cabin" pitchFamily="34" charset="0"/>
                <a:ea typeface="Cabin" pitchFamily="34" charset="-122"/>
                <a:cs typeface="Cabin" pitchFamily="34" charset="-120"/>
              </a:rPr>
              <a:t>Shaywitz, S. E., &amp; Shaywitz, B. A. (2008). Dyslexia (Specific Reading Disability). Biological Psychiatry.</a:t>
            </a:r>
            <a:endParaRPr lang="en-US" sz="1300" dirty="0"/>
          </a:p>
        </p:txBody>
      </p:sp>
      <p:sp>
        <p:nvSpPr>
          <p:cNvPr id="12" name="Text 9"/>
          <p:cNvSpPr/>
          <p:nvPr/>
        </p:nvSpPr>
        <p:spPr>
          <a:xfrm>
            <a:off x="582811" y="5523071"/>
            <a:ext cx="7978378" cy="532924"/>
          </a:xfrm>
          <a:prstGeom prst="rect">
            <a:avLst/>
          </a:prstGeom>
          <a:noFill/>
          <a:ln/>
        </p:spPr>
        <p:txBody>
          <a:bodyPr wrap="square" lIns="0" tIns="0" rIns="0" bIns="0" rtlCol="0" anchor="t"/>
          <a:lstStyle/>
          <a:p>
            <a:pPr algn="l" marL="342900" indent="-342900">
              <a:lnSpc>
                <a:spcPts val="2050"/>
              </a:lnSpc>
              <a:buSzPct val="100000"/>
              <a:buFont typeface="+mj-lt"/>
              <a:buAutoNum type="arabicPeriod" startAt="8"/>
            </a:pPr>
            <a:r>
              <a:rPr lang="en-US" sz="1300" b="1" dirty="0">
                <a:solidFill>
                  <a:srgbClr val="CAD6DE"/>
                </a:solidFill>
                <a:latin typeface="Cabin" pitchFamily="34" charset="0"/>
                <a:ea typeface="Cabin" pitchFamily="34" charset="-122"/>
                <a:cs typeface="Cabin" pitchFamily="34" charset="-120"/>
              </a:rPr>
              <a:t>Siddharthan, A. (2014). A Survey of Research on Text Simplification. International Journal of Computational Linguistics.</a:t>
            </a:r>
            <a:endParaRPr lang="en-US" sz="1300" dirty="0"/>
          </a:p>
        </p:txBody>
      </p:sp>
      <p:sp>
        <p:nvSpPr>
          <p:cNvPr id="13" name="Text 10"/>
          <p:cNvSpPr/>
          <p:nvPr/>
        </p:nvSpPr>
        <p:spPr>
          <a:xfrm>
            <a:off x="582811" y="6114217"/>
            <a:ext cx="7978378" cy="532924"/>
          </a:xfrm>
          <a:prstGeom prst="rect">
            <a:avLst/>
          </a:prstGeom>
          <a:noFill/>
          <a:ln/>
        </p:spPr>
        <p:txBody>
          <a:bodyPr wrap="square" lIns="0" tIns="0" rIns="0" bIns="0" rtlCol="0" anchor="t"/>
          <a:lstStyle/>
          <a:p>
            <a:pPr algn="l" marL="342900" indent="-342900">
              <a:lnSpc>
                <a:spcPts val="2050"/>
              </a:lnSpc>
              <a:buSzPct val="100000"/>
              <a:buFont typeface="+mj-lt"/>
              <a:buAutoNum type="arabicPeriod" startAt="9"/>
            </a:pPr>
            <a:r>
              <a:rPr lang="en-US" sz="1300" b="1" dirty="0">
                <a:solidFill>
                  <a:srgbClr val="CAD6DE"/>
                </a:solidFill>
                <a:latin typeface="Cabin" pitchFamily="34" charset="0"/>
                <a:ea typeface="Cabin" pitchFamily="34" charset="-122"/>
                <a:cs typeface="Cabin" pitchFamily="34" charset="-120"/>
              </a:rPr>
              <a:t>Truong, K., Weiss, M., &amp; Koller, O. (2020). Speech Technologies for Dyslexia Support: Current Advances and Future Directions. IEEE Speech and Language Processing Journal.</a:t>
            </a:r>
            <a:endParaRPr lang="en-US" sz="1300" dirty="0"/>
          </a:p>
        </p:txBody>
      </p:sp>
      <p:sp>
        <p:nvSpPr>
          <p:cNvPr id="14" name="Text 11"/>
          <p:cNvSpPr/>
          <p:nvPr/>
        </p:nvSpPr>
        <p:spPr>
          <a:xfrm>
            <a:off x="582811" y="6705362"/>
            <a:ext cx="7978378" cy="532924"/>
          </a:xfrm>
          <a:prstGeom prst="rect">
            <a:avLst/>
          </a:prstGeom>
          <a:noFill/>
          <a:ln/>
        </p:spPr>
        <p:txBody>
          <a:bodyPr wrap="square" lIns="0" tIns="0" rIns="0" bIns="0" rtlCol="0" anchor="t"/>
          <a:lstStyle/>
          <a:p>
            <a:pPr algn="l" marL="342900" indent="-342900">
              <a:lnSpc>
                <a:spcPts val="2050"/>
              </a:lnSpc>
              <a:buSzPct val="100000"/>
              <a:buFont typeface="+mj-lt"/>
              <a:buAutoNum type="arabicPeriod" startAt="10"/>
            </a:pPr>
            <a:r>
              <a:rPr lang="en-US" sz="1300" b="1" dirty="0">
                <a:solidFill>
                  <a:srgbClr val="CAD6DE"/>
                </a:solidFill>
                <a:latin typeface="Cabin" pitchFamily="34" charset="0"/>
                <a:ea typeface="Cabin" pitchFamily="34" charset="-122"/>
                <a:cs typeface="Cabin" pitchFamily="34" charset="-120"/>
              </a:rPr>
              <a:t>Zhao, Y., &amp; Vlachopoulos, D. (2019). Gamified Learning: Advances in Personalized Education. Educational Games and Technology Research.</a:t>
            </a:r>
            <a:endParaRPr lang="en-US" sz="13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824746"/>
            <a:ext cx="5632490"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Unbounded" pitchFamily="34" charset="0"/>
                <a:ea typeface="Unbounded" pitchFamily="34" charset="-122"/>
                <a:cs typeface="Unbounded" pitchFamily="34" charset="-120"/>
              </a:rPr>
              <a:t>CONTENT</a:t>
            </a:r>
            <a:endParaRPr lang="en-US" sz="4400" dirty="0"/>
          </a:p>
        </p:txBody>
      </p:sp>
      <p:sp>
        <p:nvSpPr>
          <p:cNvPr id="4" name="Text 1"/>
          <p:cNvSpPr/>
          <p:nvPr/>
        </p:nvSpPr>
        <p:spPr>
          <a:xfrm>
            <a:off x="837724" y="1887736"/>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1"/>
            </a:pPr>
            <a:r>
              <a:rPr lang="en-US" sz="1850" dirty="0">
                <a:solidFill>
                  <a:srgbClr val="CAD6DE"/>
                </a:solidFill>
                <a:latin typeface="Cabin" pitchFamily="34" charset="0"/>
                <a:ea typeface="Cabin" pitchFamily="34" charset="-122"/>
                <a:cs typeface="Cabin" pitchFamily="34" charset="-120"/>
              </a:rPr>
              <a:t>Abstract</a:t>
            </a:r>
            <a:endParaRPr lang="en-US" sz="1850" dirty="0"/>
          </a:p>
        </p:txBody>
      </p:sp>
      <p:sp>
        <p:nvSpPr>
          <p:cNvPr id="5" name="Text 2"/>
          <p:cNvSpPr/>
          <p:nvPr/>
        </p:nvSpPr>
        <p:spPr>
          <a:xfrm>
            <a:off x="837724" y="2354461"/>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2"/>
            </a:pPr>
            <a:r>
              <a:rPr lang="en-US" sz="1850" dirty="0">
                <a:solidFill>
                  <a:srgbClr val="CAD6DE"/>
                </a:solidFill>
                <a:latin typeface="Cabin" pitchFamily="34" charset="0"/>
                <a:ea typeface="Cabin" pitchFamily="34" charset="-122"/>
                <a:cs typeface="Cabin" pitchFamily="34" charset="-120"/>
              </a:rPr>
              <a:t>Introduction to Dyslexia</a:t>
            </a:r>
            <a:endParaRPr lang="en-US" sz="1850" dirty="0"/>
          </a:p>
        </p:txBody>
      </p:sp>
      <p:sp>
        <p:nvSpPr>
          <p:cNvPr id="6" name="Text 3"/>
          <p:cNvSpPr/>
          <p:nvPr/>
        </p:nvSpPr>
        <p:spPr>
          <a:xfrm>
            <a:off x="837724" y="2821186"/>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3"/>
            </a:pPr>
            <a:r>
              <a:rPr lang="en-US" sz="1850" dirty="0">
                <a:solidFill>
                  <a:srgbClr val="CAD6DE"/>
                </a:solidFill>
                <a:latin typeface="Cabin" pitchFamily="34" charset="0"/>
                <a:ea typeface="Cabin" pitchFamily="34" charset="-122"/>
                <a:cs typeface="Cabin" pitchFamily="34" charset="-120"/>
              </a:rPr>
              <a:t>Project Objectives</a:t>
            </a:r>
            <a:endParaRPr lang="en-US" sz="1850" dirty="0"/>
          </a:p>
        </p:txBody>
      </p:sp>
      <p:sp>
        <p:nvSpPr>
          <p:cNvPr id="7" name="Text 4"/>
          <p:cNvSpPr/>
          <p:nvPr/>
        </p:nvSpPr>
        <p:spPr>
          <a:xfrm>
            <a:off x="837724" y="3287911"/>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4"/>
            </a:pPr>
            <a:r>
              <a:rPr lang="en-US" sz="1850" dirty="0">
                <a:solidFill>
                  <a:srgbClr val="CAD6DE"/>
                </a:solidFill>
                <a:latin typeface="Cabin" pitchFamily="34" charset="0"/>
                <a:ea typeface="Cabin" pitchFamily="34" charset="-122"/>
                <a:cs typeface="Cabin" pitchFamily="34" charset="-120"/>
              </a:rPr>
              <a:t>Key Features of the AI System</a:t>
            </a:r>
            <a:endParaRPr lang="en-US" sz="1850" dirty="0"/>
          </a:p>
        </p:txBody>
      </p:sp>
      <p:sp>
        <p:nvSpPr>
          <p:cNvPr id="8" name="Text 5"/>
          <p:cNvSpPr/>
          <p:nvPr/>
        </p:nvSpPr>
        <p:spPr>
          <a:xfrm>
            <a:off x="837724" y="3754636"/>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5"/>
            </a:pPr>
            <a:r>
              <a:rPr lang="en-US" sz="1850" dirty="0">
                <a:solidFill>
                  <a:srgbClr val="CAD6DE"/>
                </a:solidFill>
                <a:latin typeface="Cabin" pitchFamily="34" charset="0"/>
                <a:ea typeface="Cabin" pitchFamily="34" charset="-122"/>
                <a:cs typeface="Cabin" pitchFamily="34" charset="-120"/>
              </a:rPr>
              <a:t>Literature Survey</a:t>
            </a:r>
            <a:endParaRPr lang="en-US" sz="1850" dirty="0"/>
          </a:p>
        </p:txBody>
      </p:sp>
      <p:sp>
        <p:nvSpPr>
          <p:cNvPr id="9" name="Text 6"/>
          <p:cNvSpPr/>
          <p:nvPr/>
        </p:nvSpPr>
        <p:spPr>
          <a:xfrm>
            <a:off x="837724" y="4221361"/>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6"/>
            </a:pPr>
            <a:r>
              <a:rPr lang="en-US" sz="1850" dirty="0">
                <a:solidFill>
                  <a:srgbClr val="CAD6DE"/>
                </a:solidFill>
                <a:latin typeface="Cabin" pitchFamily="34" charset="0"/>
                <a:ea typeface="Cabin" pitchFamily="34" charset="-122"/>
                <a:cs typeface="Cabin" pitchFamily="34" charset="-120"/>
              </a:rPr>
              <a:t>System Architecture</a:t>
            </a:r>
            <a:endParaRPr lang="en-US" sz="1850" dirty="0"/>
          </a:p>
        </p:txBody>
      </p:sp>
      <p:sp>
        <p:nvSpPr>
          <p:cNvPr id="10" name="Text 7"/>
          <p:cNvSpPr/>
          <p:nvPr/>
        </p:nvSpPr>
        <p:spPr>
          <a:xfrm>
            <a:off x="837724" y="4688086"/>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7"/>
            </a:pPr>
            <a:r>
              <a:rPr lang="en-US" sz="1850" dirty="0">
                <a:solidFill>
                  <a:srgbClr val="CAD6DE"/>
                </a:solidFill>
                <a:latin typeface="Cabin" pitchFamily="34" charset="0"/>
                <a:ea typeface="Cabin" pitchFamily="34" charset="-122"/>
                <a:cs typeface="Cabin" pitchFamily="34" charset="-120"/>
              </a:rPr>
              <a:t>Modules Overview</a:t>
            </a:r>
            <a:endParaRPr lang="en-US" sz="1850" dirty="0"/>
          </a:p>
        </p:txBody>
      </p:sp>
      <p:sp>
        <p:nvSpPr>
          <p:cNvPr id="11" name="Text 8"/>
          <p:cNvSpPr/>
          <p:nvPr/>
        </p:nvSpPr>
        <p:spPr>
          <a:xfrm>
            <a:off x="837724" y="5154811"/>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8"/>
            </a:pPr>
            <a:r>
              <a:rPr lang="en-US" sz="1850" dirty="0">
                <a:solidFill>
                  <a:srgbClr val="CAD6DE"/>
                </a:solidFill>
                <a:latin typeface="Cabin" pitchFamily="34" charset="0"/>
                <a:ea typeface="Cabin" pitchFamily="34" charset="-122"/>
                <a:cs typeface="Cabin" pitchFamily="34" charset="-120"/>
              </a:rPr>
              <a:t>Technology Stack</a:t>
            </a:r>
            <a:endParaRPr lang="en-US" sz="1850" dirty="0"/>
          </a:p>
        </p:txBody>
      </p:sp>
      <p:sp>
        <p:nvSpPr>
          <p:cNvPr id="12" name="Text 9"/>
          <p:cNvSpPr/>
          <p:nvPr/>
        </p:nvSpPr>
        <p:spPr>
          <a:xfrm>
            <a:off x="837724" y="5621536"/>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9"/>
            </a:pPr>
            <a:r>
              <a:rPr lang="en-US" sz="1850" dirty="0">
                <a:solidFill>
                  <a:srgbClr val="CAD6DE"/>
                </a:solidFill>
                <a:latin typeface="Cabin" pitchFamily="34" charset="0"/>
                <a:ea typeface="Cabin" pitchFamily="34" charset="-122"/>
                <a:cs typeface="Cabin" pitchFamily="34" charset="-120"/>
              </a:rPr>
              <a:t>Benefits &amp; Impact</a:t>
            </a:r>
            <a:endParaRPr lang="en-US" sz="1850" dirty="0"/>
          </a:p>
        </p:txBody>
      </p:sp>
      <p:sp>
        <p:nvSpPr>
          <p:cNvPr id="13" name="Text 10"/>
          <p:cNvSpPr/>
          <p:nvPr/>
        </p:nvSpPr>
        <p:spPr>
          <a:xfrm>
            <a:off x="837724" y="6088261"/>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10"/>
            </a:pPr>
            <a:r>
              <a:rPr lang="en-US" sz="1850" dirty="0">
                <a:solidFill>
                  <a:srgbClr val="CAD6DE"/>
                </a:solidFill>
                <a:latin typeface="Cabin" pitchFamily="34" charset="0"/>
                <a:ea typeface="Cabin" pitchFamily="34" charset="-122"/>
                <a:cs typeface="Cabin" pitchFamily="34" charset="-120"/>
              </a:rPr>
              <a:t>Challenges &amp; Future Work</a:t>
            </a:r>
            <a:endParaRPr lang="en-US" sz="1850" dirty="0"/>
          </a:p>
        </p:txBody>
      </p:sp>
      <p:sp>
        <p:nvSpPr>
          <p:cNvPr id="14" name="Text 11"/>
          <p:cNvSpPr/>
          <p:nvPr/>
        </p:nvSpPr>
        <p:spPr>
          <a:xfrm>
            <a:off x="837724" y="6554986"/>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11"/>
            </a:pPr>
            <a:r>
              <a:rPr lang="en-US" sz="1850" dirty="0">
                <a:solidFill>
                  <a:srgbClr val="CAD6DE"/>
                </a:solidFill>
                <a:latin typeface="Cabin" pitchFamily="34" charset="0"/>
                <a:ea typeface="Cabin" pitchFamily="34" charset="-122"/>
                <a:cs typeface="Cabin" pitchFamily="34" charset="-120"/>
              </a:rPr>
              <a:t>Conclusion</a:t>
            </a:r>
            <a:endParaRPr lang="en-US" sz="1850" dirty="0"/>
          </a:p>
        </p:txBody>
      </p:sp>
      <p:sp>
        <p:nvSpPr>
          <p:cNvPr id="15" name="Text 12"/>
          <p:cNvSpPr/>
          <p:nvPr/>
        </p:nvSpPr>
        <p:spPr>
          <a:xfrm>
            <a:off x="837724" y="7021711"/>
            <a:ext cx="7468553"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12"/>
            </a:pPr>
            <a:r>
              <a:rPr lang="en-US" sz="1850" dirty="0">
                <a:solidFill>
                  <a:srgbClr val="CAD6DE"/>
                </a:solidFill>
                <a:latin typeface="Cabin" pitchFamily="34" charset="0"/>
                <a:ea typeface="Cabin" pitchFamily="34" charset="-122"/>
                <a:cs typeface="Cabin" pitchFamily="34" charset="-120"/>
              </a:rPr>
              <a:t>References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505"/>
          </a:xfrm>
          <a:prstGeom prst="rect">
            <a:avLst/>
          </a:prstGeom>
        </p:spPr>
      </p:pic>
      <p:sp>
        <p:nvSpPr>
          <p:cNvPr id="3" name="Text 0"/>
          <p:cNvSpPr/>
          <p:nvPr/>
        </p:nvSpPr>
        <p:spPr>
          <a:xfrm>
            <a:off x="749737" y="589002"/>
            <a:ext cx="6955869" cy="869394"/>
          </a:xfrm>
          <a:prstGeom prst="rect">
            <a:avLst/>
          </a:prstGeom>
          <a:noFill/>
          <a:ln/>
        </p:spPr>
        <p:txBody>
          <a:bodyPr wrap="none" lIns="0" tIns="0" rIns="0" bIns="0" rtlCol="0" anchor="t"/>
          <a:lstStyle/>
          <a:p>
            <a:pPr indent="0" marL="0">
              <a:lnSpc>
                <a:spcPts val="6800"/>
              </a:lnSpc>
              <a:buNone/>
            </a:pPr>
            <a:r>
              <a:rPr lang="en-US" sz="5450" dirty="0">
                <a:solidFill>
                  <a:srgbClr val="FFFFFF"/>
                </a:solidFill>
                <a:latin typeface="Unbounded" pitchFamily="34" charset="0"/>
                <a:ea typeface="Unbounded" pitchFamily="34" charset="-122"/>
                <a:cs typeface="Unbounded" pitchFamily="34" charset="-120"/>
              </a:rPr>
              <a:t>Abstract</a:t>
            </a:r>
            <a:endParaRPr lang="en-US" sz="5450" dirty="0"/>
          </a:p>
        </p:txBody>
      </p:sp>
      <p:sp>
        <p:nvSpPr>
          <p:cNvPr id="4" name="Text 1"/>
          <p:cNvSpPr/>
          <p:nvPr/>
        </p:nvSpPr>
        <p:spPr>
          <a:xfrm>
            <a:off x="749737" y="1779627"/>
            <a:ext cx="7644527" cy="342662"/>
          </a:xfrm>
          <a:prstGeom prst="rect">
            <a:avLst/>
          </a:prstGeom>
          <a:noFill/>
          <a:ln/>
        </p:spPr>
        <p:txBody>
          <a:bodyPr wrap="none" lIns="0" tIns="0" rIns="0" bIns="0" rtlCol="0" anchor="t"/>
          <a:lstStyle/>
          <a:p>
            <a:pPr indent="0" marL="0">
              <a:lnSpc>
                <a:spcPts val="2650"/>
              </a:lnSpc>
              <a:buNone/>
            </a:pPr>
            <a:r>
              <a:rPr lang="en-US" sz="1650" b="1" i="1" dirty="0">
                <a:solidFill>
                  <a:srgbClr val="CAD6DE"/>
                </a:solidFill>
                <a:latin typeface="Cabin" pitchFamily="34" charset="0"/>
                <a:ea typeface="Cabin" pitchFamily="34" charset="-122"/>
                <a:cs typeface="Cabin" pitchFamily="34" charset="-120"/>
              </a:rPr>
              <a:t>AI-Enhanced Educational Support System for Children with Dyslexia</a:t>
            </a:r>
            <a:endParaRPr lang="en-US" sz="1650" dirty="0"/>
          </a:p>
        </p:txBody>
      </p:sp>
      <p:sp>
        <p:nvSpPr>
          <p:cNvPr id="5" name="Text 2"/>
          <p:cNvSpPr/>
          <p:nvPr/>
        </p:nvSpPr>
        <p:spPr>
          <a:xfrm>
            <a:off x="749737" y="2363272"/>
            <a:ext cx="7644527" cy="1370647"/>
          </a:xfrm>
          <a:prstGeom prst="rect">
            <a:avLst/>
          </a:prstGeom>
          <a:noFill/>
          <a:ln/>
        </p:spPr>
        <p:txBody>
          <a:bodyPr wrap="square" lIns="0" tIns="0" rIns="0" bIns="0" rtlCol="0" anchor="t"/>
          <a:lstStyle/>
          <a:p>
            <a:pPr indent="0" marL="0">
              <a:lnSpc>
                <a:spcPts val="2650"/>
              </a:lnSpc>
              <a:buNone/>
            </a:pPr>
            <a:r>
              <a:rPr lang="en-US" sz="1650" b="1" i="1" dirty="0">
                <a:solidFill>
                  <a:srgbClr val="CAD6DE"/>
                </a:solidFill>
                <a:latin typeface="Cabin" pitchFamily="34" charset="0"/>
                <a:ea typeface="Cabin" pitchFamily="34" charset="-122"/>
                <a:cs typeface="Cabin" pitchFamily="34" charset="-120"/>
              </a:rPr>
              <a:t>Dyslexia is a common learning disability that affects a child's ability to read, write, and comprehend text. Traditional educational methods often fall short in providing adequate support to dyslexic learners, leaving them struggling in academic settings.</a:t>
            </a:r>
            <a:endParaRPr lang="en-US" sz="1650" dirty="0"/>
          </a:p>
        </p:txBody>
      </p:sp>
      <p:sp>
        <p:nvSpPr>
          <p:cNvPr id="6" name="Text 3"/>
          <p:cNvSpPr/>
          <p:nvPr/>
        </p:nvSpPr>
        <p:spPr>
          <a:xfrm>
            <a:off x="749737" y="3974902"/>
            <a:ext cx="7644527" cy="2055971"/>
          </a:xfrm>
          <a:prstGeom prst="rect">
            <a:avLst/>
          </a:prstGeom>
          <a:noFill/>
          <a:ln/>
        </p:spPr>
        <p:txBody>
          <a:bodyPr wrap="square" lIns="0" tIns="0" rIns="0" bIns="0" rtlCol="0" anchor="t"/>
          <a:lstStyle/>
          <a:p>
            <a:pPr indent="0" marL="0">
              <a:lnSpc>
                <a:spcPts val="2650"/>
              </a:lnSpc>
              <a:buNone/>
            </a:pPr>
            <a:r>
              <a:rPr lang="en-US" sz="1650" b="1" i="1" dirty="0">
                <a:solidFill>
                  <a:srgbClr val="CAD6DE"/>
                </a:solidFill>
                <a:latin typeface="Cabin" pitchFamily="34" charset="0"/>
                <a:ea typeface="Cabin" pitchFamily="34" charset="-122"/>
                <a:cs typeface="Cabin" pitchFamily="34" charset="-120"/>
              </a:rPr>
              <a:t>This project aims to develop an AI-powered educational support system specifically designed for children with dyslexia. It integrates machine learning and natural language processing techniques across multiple modules, including Reading Support (Text-to-Speech and Speech-to-Text), Writing Assistance (spelling and grammar correction), and Memory &amp; Comprehension (text simplification and summarization).</a:t>
            </a:r>
            <a:endParaRPr lang="en-US" sz="1650" dirty="0"/>
          </a:p>
        </p:txBody>
      </p:sp>
      <p:sp>
        <p:nvSpPr>
          <p:cNvPr id="7" name="Text 4"/>
          <p:cNvSpPr/>
          <p:nvPr/>
        </p:nvSpPr>
        <p:spPr>
          <a:xfrm>
            <a:off x="749737" y="6271855"/>
            <a:ext cx="7644527" cy="1370647"/>
          </a:xfrm>
          <a:prstGeom prst="rect">
            <a:avLst/>
          </a:prstGeom>
          <a:noFill/>
          <a:ln/>
        </p:spPr>
        <p:txBody>
          <a:bodyPr wrap="square" lIns="0" tIns="0" rIns="0" bIns="0" rtlCol="0" anchor="t"/>
          <a:lstStyle/>
          <a:p>
            <a:pPr indent="0" marL="0">
              <a:lnSpc>
                <a:spcPts val="2650"/>
              </a:lnSpc>
              <a:buNone/>
            </a:pPr>
            <a:r>
              <a:rPr lang="en-US" sz="1650" b="1" i="1" dirty="0">
                <a:solidFill>
                  <a:srgbClr val="CAD6DE"/>
                </a:solidFill>
                <a:latin typeface="Cabin" pitchFamily="34" charset="0"/>
                <a:ea typeface="Cabin" pitchFamily="34" charset="-122"/>
                <a:cs typeface="Cabin" pitchFamily="34" charset="-120"/>
              </a:rPr>
              <a:t>The system also features a parental dashboard and teacher collaboration tools for real-time tracking, along with gamified exercises to enhance engagement. By providing a personalized learning environment, this system will help dyslexic children overcome challenges and improve their literacy skills.</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437251" y="964882"/>
            <a:ext cx="4899779" cy="6299835"/>
          </a:xfrm>
          <a:prstGeom prst="rect">
            <a:avLst/>
          </a:prstGeom>
        </p:spPr>
      </p:pic>
      <p:sp>
        <p:nvSpPr>
          <p:cNvPr id="3" name="Text 0"/>
          <p:cNvSpPr/>
          <p:nvPr/>
        </p:nvSpPr>
        <p:spPr>
          <a:xfrm>
            <a:off x="821055" y="645438"/>
            <a:ext cx="7501890" cy="1379934"/>
          </a:xfrm>
          <a:prstGeom prst="rect">
            <a:avLst/>
          </a:prstGeom>
          <a:noFill/>
          <a:ln/>
        </p:spPr>
        <p:txBody>
          <a:bodyPr wrap="square" lIns="0" tIns="0" rIns="0" bIns="0" rtlCol="0" anchor="t"/>
          <a:lstStyle/>
          <a:p>
            <a:pPr indent="0" marL="0">
              <a:lnSpc>
                <a:spcPts val="5400"/>
              </a:lnSpc>
              <a:buNone/>
            </a:pPr>
            <a:r>
              <a:rPr lang="en-US" sz="4300" dirty="0">
                <a:solidFill>
                  <a:srgbClr val="FFFFFF"/>
                </a:solidFill>
                <a:latin typeface="Unbounded" pitchFamily="34" charset="0"/>
                <a:ea typeface="Unbounded" pitchFamily="34" charset="-122"/>
                <a:cs typeface="Unbounded" pitchFamily="34" charset="-120"/>
              </a:rPr>
              <a:t>INTRODUCTION TO DYSLEXIA</a:t>
            </a:r>
            <a:endParaRPr lang="en-US" sz="4300" dirty="0"/>
          </a:p>
        </p:txBody>
      </p:sp>
      <p:sp>
        <p:nvSpPr>
          <p:cNvPr id="4" name="Text 1"/>
          <p:cNvSpPr/>
          <p:nvPr/>
        </p:nvSpPr>
        <p:spPr>
          <a:xfrm>
            <a:off x="821055" y="2377202"/>
            <a:ext cx="7501890" cy="750570"/>
          </a:xfrm>
          <a:prstGeom prst="rect">
            <a:avLst/>
          </a:prstGeom>
          <a:noFill/>
          <a:ln/>
        </p:spPr>
        <p:txBody>
          <a:bodyPr wrap="square" lIns="0" tIns="0" rIns="0" bIns="0" rtlCol="0" anchor="t"/>
          <a:lstStyle/>
          <a:p>
            <a:pPr algn="l" marL="342900" indent="-342900">
              <a:lnSpc>
                <a:spcPts val="2950"/>
              </a:lnSpc>
              <a:buSzPct val="100000"/>
              <a:buChar char="•"/>
            </a:pPr>
            <a:r>
              <a:rPr lang="en-US" sz="1800" b="1" dirty="0">
                <a:solidFill>
                  <a:srgbClr val="CAD6DE"/>
                </a:solidFill>
                <a:latin typeface="Cabin" pitchFamily="34" charset="0"/>
                <a:ea typeface="Cabin" pitchFamily="34" charset="-122"/>
                <a:cs typeface="Cabin" pitchFamily="34" charset="-120"/>
              </a:rPr>
              <a:t>Dyslexia is a neurological learning disability that affects reading, writing, and language processing.</a:t>
            </a:r>
            <a:endParaRPr lang="en-US" sz="1800" dirty="0"/>
          </a:p>
        </p:txBody>
      </p:sp>
      <p:sp>
        <p:nvSpPr>
          <p:cNvPr id="5" name="Text 2"/>
          <p:cNvSpPr/>
          <p:nvPr/>
        </p:nvSpPr>
        <p:spPr>
          <a:xfrm>
            <a:off x="821055" y="3209806"/>
            <a:ext cx="7501890" cy="375285"/>
          </a:xfrm>
          <a:prstGeom prst="rect">
            <a:avLst/>
          </a:prstGeom>
          <a:noFill/>
          <a:ln/>
        </p:spPr>
        <p:txBody>
          <a:bodyPr wrap="none" lIns="0" tIns="0" rIns="0" bIns="0" rtlCol="0" anchor="t"/>
          <a:lstStyle/>
          <a:p>
            <a:pPr algn="l" marL="342900" indent="-342900">
              <a:lnSpc>
                <a:spcPts val="2950"/>
              </a:lnSpc>
              <a:buSzPct val="100000"/>
              <a:buChar char="•"/>
            </a:pPr>
            <a:r>
              <a:rPr lang="en-US" sz="1800" b="1" dirty="0">
                <a:solidFill>
                  <a:srgbClr val="CAD6DE"/>
                </a:solidFill>
                <a:latin typeface="Cabin" pitchFamily="34" charset="0"/>
                <a:ea typeface="Cabin" pitchFamily="34" charset="-122"/>
                <a:cs typeface="Cabin" pitchFamily="34" charset="-120"/>
              </a:rPr>
              <a:t>It impacts approximately 5-10% of the global population.</a:t>
            </a:r>
            <a:endParaRPr lang="en-US" sz="1800" dirty="0"/>
          </a:p>
        </p:txBody>
      </p:sp>
      <p:sp>
        <p:nvSpPr>
          <p:cNvPr id="6" name="Text 3"/>
          <p:cNvSpPr/>
          <p:nvPr/>
        </p:nvSpPr>
        <p:spPr>
          <a:xfrm>
            <a:off x="821055" y="3667125"/>
            <a:ext cx="7501890" cy="1125855"/>
          </a:xfrm>
          <a:prstGeom prst="rect">
            <a:avLst/>
          </a:prstGeom>
          <a:noFill/>
          <a:ln/>
        </p:spPr>
        <p:txBody>
          <a:bodyPr wrap="square" lIns="0" tIns="0" rIns="0" bIns="0" rtlCol="0" anchor="t"/>
          <a:lstStyle/>
          <a:p>
            <a:pPr algn="l" marL="342900" indent="-342900">
              <a:lnSpc>
                <a:spcPts val="2950"/>
              </a:lnSpc>
              <a:buSzPct val="100000"/>
              <a:buChar char="•"/>
            </a:pPr>
            <a:r>
              <a:rPr lang="en-US" sz="1800" b="1" dirty="0">
                <a:solidFill>
                  <a:srgbClr val="CAD6DE"/>
                </a:solidFill>
                <a:latin typeface="Cabin" pitchFamily="34" charset="0"/>
                <a:ea typeface="Cabin" pitchFamily="34" charset="-122"/>
                <a:cs typeface="Cabin" pitchFamily="34" charset="-120"/>
              </a:rPr>
              <a:t>Dyslexic learners often face difficulties in phonological awareness, spelling, and comprehension, which can lead to struggles in academic performance.</a:t>
            </a:r>
            <a:endParaRPr lang="en-US" sz="1800" dirty="0"/>
          </a:p>
        </p:txBody>
      </p:sp>
      <p:sp>
        <p:nvSpPr>
          <p:cNvPr id="7" name="Text 4"/>
          <p:cNvSpPr/>
          <p:nvPr/>
        </p:nvSpPr>
        <p:spPr>
          <a:xfrm>
            <a:off x="821055" y="4875014"/>
            <a:ext cx="7501890" cy="1125855"/>
          </a:xfrm>
          <a:prstGeom prst="rect">
            <a:avLst/>
          </a:prstGeom>
          <a:noFill/>
          <a:ln/>
        </p:spPr>
        <p:txBody>
          <a:bodyPr wrap="square" lIns="0" tIns="0" rIns="0" bIns="0" rtlCol="0" anchor="t"/>
          <a:lstStyle/>
          <a:p>
            <a:pPr algn="l" marL="342900" indent="-342900">
              <a:lnSpc>
                <a:spcPts val="2950"/>
              </a:lnSpc>
              <a:buSzPct val="100000"/>
              <a:buChar char="•"/>
            </a:pPr>
            <a:r>
              <a:rPr lang="en-US" sz="1800" b="1" dirty="0">
                <a:solidFill>
                  <a:srgbClr val="CAD6DE"/>
                </a:solidFill>
                <a:latin typeface="Cabin" pitchFamily="34" charset="0"/>
                <a:ea typeface="Cabin" pitchFamily="34" charset="-122"/>
                <a:cs typeface="Cabin" pitchFamily="34" charset="-120"/>
              </a:rPr>
              <a:t>Traditional teaching methods may not cater to the unique learning patterns of dyslexic students, necessitating innovative educational solutions.</a:t>
            </a:r>
            <a:endParaRPr lang="en-US" sz="1800" dirty="0"/>
          </a:p>
        </p:txBody>
      </p:sp>
      <p:sp>
        <p:nvSpPr>
          <p:cNvPr id="8" name="Text 5"/>
          <p:cNvSpPr/>
          <p:nvPr/>
        </p:nvSpPr>
        <p:spPr>
          <a:xfrm>
            <a:off x="821055" y="6082903"/>
            <a:ext cx="7501890" cy="1501140"/>
          </a:xfrm>
          <a:prstGeom prst="rect">
            <a:avLst/>
          </a:prstGeom>
          <a:noFill/>
          <a:ln/>
        </p:spPr>
        <p:txBody>
          <a:bodyPr wrap="square" lIns="0" tIns="0" rIns="0" bIns="0" rtlCol="0" anchor="t"/>
          <a:lstStyle/>
          <a:p>
            <a:pPr algn="l" marL="342900" indent="-342900">
              <a:lnSpc>
                <a:spcPts val="2950"/>
              </a:lnSpc>
              <a:buSzPct val="100000"/>
              <a:buChar char="•"/>
            </a:pPr>
            <a:r>
              <a:rPr lang="en-US" sz="1800" b="1" dirty="0">
                <a:solidFill>
                  <a:srgbClr val="CAD6DE"/>
                </a:solidFill>
                <a:latin typeface="Cabin" pitchFamily="34" charset="0"/>
                <a:ea typeface="Cabin" pitchFamily="34" charset="-122"/>
                <a:cs typeface="Cabin" pitchFamily="34" charset="-120"/>
              </a:rPr>
              <a:t>The increasing demand for technology-driven approaches to assist dyslexic learners. Leveraging AI and machine learning to create tailored educational support systems and providing dyslexic students with tools that adapt to their learning pace and style.</a:t>
            </a:r>
            <a:endParaRPr lang="en-US" sz="1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alpha val="80000"/>
            </a:srgbClr>
          </a:solidFill>
          <a:ln/>
        </p:spPr>
      </p:sp>
      <p:sp>
        <p:nvSpPr>
          <p:cNvPr id="4" name="Text 1"/>
          <p:cNvSpPr/>
          <p:nvPr/>
        </p:nvSpPr>
        <p:spPr>
          <a:xfrm>
            <a:off x="837724" y="756642"/>
            <a:ext cx="7256383"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Unbounded" pitchFamily="34" charset="0"/>
                <a:ea typeface="Unbounded" pitchFamily="34" charset="-122"/>
                <a:cs typeface="Unbounded" pitchFamily="34" charset="-120"/>
              </a:rPr>
              <a:t>PROJECT OBJECTIVE</a:t>
            </a:r>
            <a:endParaRPr lang="en-US" sz="4400" dirty="0"/>
          </a:p>
        </p:txBody>
      </p:sp>
      <p:sp>
        <p:nvSpPr>
          <p:cNvPr id="5" name="Shape 2"/>
          <p:cNvSpPr/>
          <p:nvPr/>
        </p:nvSpPr>
        <p:spPr>
          <a:xfrm>
            <a:off x="837724" y="2088833"/>
            <a:ext cx="418862" cy="418862"/>
          </a:xfrm>
          <a:prstGeom prst="roundRect">
            <a:avLst>
              <a:gd name="adj" fmla="val 8573"/>
            </a:avLst>
          </a:prstGeom>
          <a:solidFill>
            <a:srgbClr val="304755"/>
          </a:solidFill>
          <a:ln/>
        </p:spPr>
      </p:sp>
      <p:sp>
        <p:nvSpPr>
          <p:cNvPr id="6" name="Text 3"/>
          <p:cNvSpPr/>
          <p:nvPr/>
        </p:nvSpPr>
        <p:spPr>
          <a:xfrm>
            <a:off x="1495901" y="2088833"/>
            <a:ext cx="3500557" cy="2111693"/>
          </a:xfrm>
          <a:prstGeom prst="rect">
            <a:avLst/>
          </a:prstGeom>
          <a:noFill/>
          <a:ln/>
        </p:spPr>
        <p:txBody>
          <a:bodyPr wrap="square" lIns="0" tIns="0" rIns="0" bIns="0" rtlCol="0" anchor="t"/>
          <a:lstStyle/>
          <a:p>
            <a:pPr indent="0" marL="0">
              <a:lnSpc>
                <a:spcPts val="2750"/>
              </a:lnSpc>
              <a:buNone/>
            </a:pPr>
            <a:r>
              <a:rPr lang="en-US" sz="2200" dirty="0">
                <a:solidFill>
                  <a:srgbClr val="CAD6DE"/>
                </a:solidFill>
                <a:latin typeface="Unbounded" pitchFamily="34" charset="0"/>
                <a:ea typeface="Unbounded" pitchFamily="34" charset="-122"/>
                <a:cs typeface="Unbounded" pitchFamily="34" charset="-120"/>
              </a:rPr>
              <a:t>Develop an AI-powered educational support system tailored for children with dyslexia.</a:t>
            </a:r>
            <a:endParaRPr lang="en-US" sz="2200" dirty="0"/>
          </a:p>
        </p:txBody>
      </p:sp>
      <p:sp>
        <p:nvSpPr>
          <p:cNvPr id="7" name="Shape 4"/>
          <p:cNvSpPr/>
          <p:nvPr/>
        </p:nvSpPr>
        <p:spPr>
          <a:xfrm>
            <a:off x="5235773" y="2088833"/>
            <a:ext cx="418862" cy="418862"/>
          </a:xfrm>
          <a:prstGeom prst="roundRect">
            <a:avLst>
              <a:gd name="adj" fmla="val 8573"/>
            </a:avLst>
          </a:prstGeom>
          <a:solidFill>
            <a:srgbClr val="304755"/>
          </a:solidFill>
          <a:ln/>
        </p:spPr>
      </p:sp>
      <p:sp>
        <p:nvSpPr>
          <p:cNvPr id="8" name="Text 5"/>
          <p:cNvSpPr/>
          <p:nvPr/>
        </p:nvSpPr>
        <p:spPr>
          <a:xfrm>
            <a:off x="5893951" y="2088833"/>
            <a:ext cx="3500557" cy="2815590"/>
          </a:xfrm>
          <a:prstGeom prst="rect">
            <a:avLst/>
          </a:prstGeom>
          <a:noFill/>
          <a:ln/>
        </p:spPr>
        <p:txBody>
          <a:bodyPr wrap="square" lIns="0" tIns="0" rIns="0" bIns="0" rtlCol="0" anchor="t"/>
          <a:lstStyle/>
          <a:p>
            <a:pPr indent="0" marL="0">
              <a:lnSpc>
                <a:spcPts val="2750"/>
              </a:lnSpc>
              <a:buNone/>
            </a:pPr>
            <a:r>
              <a:rPr lang="en-US" sz="2200" dirty="0">
                <a:solidFill>
                  <a:srgbClr val="CAD6DE"/>
                </a:solidFill>
                <a:latin typeface="Unbounded" pitchFamily="34" charset="0"/>
                <a:ea typeface="Unbounded" pitchFamily="34" charset="-122"/>
                <a:cs typeface="Unbounded" pitchFamily="34" charset="-120"/>
              </a:rPr>
              <a:t>Provide personalized, adaptive learning experiences to address individual challenges in reading, writing, and comprehension.</a:t>
            </a:r>
            <a:endParaRPr lang="en-US" sz="2200" dirty="0"/>
          </a:p>
        </p:txBody>
      </p:sp>
      <p:sp>
        <p:nvSpPr>
          <p:cNvPr id="9" name="Shape 6"/>
          <p:cNvSpPr/>
          <p:nvPr/>
        </p:nvSpPr>
        <p:spPr>
          <a:xfrm>
            <a:off x="9633823" y="2088833"/>
            <a:ext cx="418862" cy="418862"/>
          </a:xfrm>
          <a:prstGeom prst="roundRect">
            <a:avLst>
              <a:gd name="adj" fmla="val 8573"/>
            </a:avLst>
          </a:prstGeom>
          <a:solidFill>
            <a:srgbClr val="304755"/>
          </a:solidFill>
          <a:ln/>
        </p:spPr>
      </p:sp>
      <p:sp>
        <p:nvSpPr>
          <p:cNvPr id="10" name="Text 7"/>
          <p:cNvSpPr/>
          <p:nvPr/>
        </p:nvSpPr>
        <p:spPr>
          <a:xfrm>
            <a:off x="10292001" y="2088833"/>
            <a:ext cx="3500557" cy="2111693"/>
          </a:xfrm>
          <a:prstGeom prst="rect">
            <a:avLst/>
          </a:prstGeom>
          <a:noFill/>
          <a:ln/>
        </p:spPr>
        <p:txBody>
          <a:bodyPr wrap="square" lIns="0" tIns="0" rIns="0" bIns="0" rtlCol="0" anchor="t"/>
          <a:lstStyle/>
          <a:p>
            <a:pPr indent="0" marL="0">
              <a:lnSpc>
                <a:spcPts val="2750"/>
              </a:lnSpc>
              <a:buNone/>
            </a:pPr>
            <a:r>
              <a:rPr lang="en-US" sz="2200" dirty="0">
                <a:solidFill>
                  <a:srgbClr val="CAD6DE"/>
                </a:solidFill>
                <a:latin typeface="Unbounded" pitchFamily="34" charset="0"/>
                <a:ea typeface="Unbounded" pitchFamily="34" charset="-122"/>
                <a:cs typeface="Unbounded" pitchFamily="34" charset="-120"/>
              </a:rPr>
              <a:t>Integrate multi-sensory tools (Text-to-Speech, Speech-to-Text, etc.) to enhance learning outcomes.</a:t>
            </a:r>
            <a:endParaRPr lang="en-US" sz="2200" dirty="0"/>
          </a:p>
        </p:txBody>
      </p:sp>
      <p:sp>
        <p:nvSpPr>
          <p:cNvPr id="11" name="Shape 8"/>
          <p:cNvSpPr/>
          <p:nvPr/>
        </p:nvSpPr>
        <p:spPr>
          <a:xfrm>
            <a:off x="837724" y="5412938"/>
            <a:ext cx="418862" cy="418862"/>
          </a:xfrm>
          <a:prstGeom prst="roundRect">
            <a:avLst>
              <a:gd name="adj" fmla="val 8573"/>
            </a:avLst>
          </a:prstGeom>
          <a:solidFill>
            <a:srgbClr val="304755"/>
          </a:solidFill>
          <a:ln/>
        </p:spPr>
      </p:sp>
      <p:sp>
        <p:nvSpPr>
          <p:cNvPr id="12" name="Text 9"/>
          <p:cNvSpPr/>
          <p:nvPr/>
        </p:nvSpPr>
        <p:spPr>
          <a:xfrm>
            <a:off x="1495901" y="5412938"/>
            <a:ext cx="5699641" cy="1407795"/>
          </a:xfrm>
          <a:prstGeom prst="rect">
            <a:avLst/>
          </a:prstGeom>
          <a:noFill/>
          <a:ln/>
        </p:spPr>
        <p:txBody>
          <a:bodyPr wrap="square" lIns="0" tIns="0" rIns="0" bIns="0" rtlCol="0" anchor="t"/>
          <a:lstStyle/>
          <a:p>
            <a:pPr indent="0" marL="0">
              <a:lnSpc>
                <a:spcPts val="2750"/>
              </a:lnSpc>
              <a:buNone/>
            </a:pPr>
            <a:r>
              <a:rPr lang="en-US" sz="2200" dirty="0">
                <a:solidFill>
                  <a:srgbClr val="CAD6DE"/>
                </a:solidFill>
                <a:latin typeface="Unbounded" pitchFamily="34" charset="0"/>
                <a:ea typeface="Unbounded" pitchFamily="34" charset="-122"/>
                <a:cs typeface="Unbounded" pitchFamily="34" charset="-120"/>
              </a:rPr>
              <a:t>Enable real-time progress tracking through a parental dashboard and teacher collaboration features.</a:t>
            </a:r>
            <a:endParaRPr lang="en-US" sz="2200" dirty="0"/>
          </a:p>
        </p:txBody>
      </p:sp>
      <p:sp>
        <p:nvSpPr>
          <p:cNvPr id="13" name="Shape 10"/>
          <p:cNvSpPr/>
          <p:nvPr/>
        </p:nvSpPr>
        <p:spPr>
          <a:xfrm>
            <a:off x="7434858" y="5412938"/>
            <a:ext cx="418862" cy="418862"/>
          </a:xfrm>
          <a:prstGeom prst="roundRect">
            <a:avLst>
              <a:gd name="adj" fmla="val 8573"/>
            </a:avLst>
          </a:prstGeom>
          <a:solidFill>
            <a:srgbClr val="304755"/>
          </a:solidFill>
          <a:ln/>
        </p:spPr>
      </p:sp>
      <p:sp>
        <p:nvSpPr>
          <p:cNvPr id="14" name="Text 11"/>
          <p:cNvSpPr/>
          <p:nvPr/>
        </p:nvSpPr>
        <p:spPr>
          <a:xfrm>
            <a:off x="8093035" y="5412938"/>
            <a:ext cx="5699641" cy="1055846"/>
          </a:xfrm>
          <a:prstGeom prst="rect">
            <a:avLst/>
          </a:prstGeom>
          <a:noFill/>
          <a:ln/>
        </p:spPr>
        <p:txBody>
          <a:bodyPr wrap="square" lIns="0" tIns="0" rIns="0" bIns="0" rtlCol="0" anchor="t"/>
          <a:lstStyle/>
          <a:p>
            <a:pPr indent="0" marL="0">
              <a:lnSpc>
                <a:spcPts val="2750"/>
              </a:lnSpc>
              <a:buNone/>
            </a:pPr>
            <a:r>
              <a:rPr lang="en-US" sz="2200" dirty="0">
                <a:solidFill>
                  <a:srgbClr val="CAD6DE"/>
                </a:solidFill>
                <a:latin typeface="Unbounded" pitchFamily="34" charset="0"/>
                <a:ea typeface="Unbounded" pitchFamily="34" charset="-122"/>
                <a:cs typeface="Unbounded" pitchFamily="34" charset="-120"/>
              </a:rPr>
              <a:t>Utilize gamification to make the learning process engaging and interactive for children.</a:t>
            </a:r>
            <a:endParaRPr lang="en-US" sz="2200" dirty="0"/>
          </a:p>
        </p:txBody>
      </p:sp>
      <p:sp>
        <p:nvSpPr>
          <p:cNvPr id="15" name="Text 12"/>
          <p:cNvSpPr/>
          <p:nvPr/>
        </p:nvSpPr>
        <p:spPr>
          <a:xfrm>
            <a:off x="837724" y="7089934"/>
            <a:ext cx="12954952" cy="383024"/>
          </a:xfrm>
          <a:prstGeom prst="rect">
            <a:avLst/>
          </a:prstGeom>
          <a:noFill/>
          <a:ln/>
        </p:spPr>
        <p:txBody>
          <a:bodyPr wrap="none" lIns="0" tIns="0" rIns="0" bIns="0" rtlCol="0" anchor="t"/>
          <a:lstStyle/>
          <a:p>
            <a:pPr indent="0" marL="0">
              <a:lnSpc>
                <a:spcPts val="3000"/>
              </a:lnSpc>
              <a:buNone/>
            </a:pP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alpha val="80000"/>
            </a:srgbClr>
          </a:solidFill>
          <a:ln/>
        </p:spPr>
      </p:sp>
      <p:sp>
        <p:nvSpPr>
          <p:cNvPr id="4" name="Text 1"/>
          <p:cNvSpPr/>
          <p:nvPr/>
        </p:nvSpPr>
        <p:spPr>
          <a:xfrm>
            <a:off x="630793" y="963097"/>
            <a:ext cx="10173057" cy="530066"/>
          </a:xfrm>
          <a:prstGeom prst="rect">
            <a:avLst/>
          </a:prstGeom>
          <a:noFill/>
          <a:ln/>
        </p:spPr>
        <p:txBody>
          <a:bodyPr wrap="none" lIns="0" tIns="0" rIns="0" bIns="0" rtlCol="0" anchor="t"/>
          <a:lstStyle/>
          <a:p>
            <a:pPr indent="0" marL="0">
              <a:lnSpc>
                <a:spcPts val="4150"/>
              </a:lnSpc>
              <a:buNone/>
            </a:pPr>
            <a:r>
              <a:rPr lang="en-US" sz="3300" dirty="0">
                <a:solidFill>
                  <a:srgbClr val="FFFFFF"/>
                </a:solidFill>
                <a:latin typeface="Unbounded" pitchFamily="34" charset="0"/>
                <a:ea typeface="Unbounded" pitchFamily="34" charset="-122"/>
                <a:cs typeface="Unbounded" pitchFamily="34" charset="-120"/>
              </a:rPr>
              <a:t>Key Components and Research Findings</a:t>
            </a:r>
            <a:endParaRPr lang="en-US" sz="3300" dirty="0"/>
          </a:p>
        </p:txBody>
      </p:sp>
      <p:sp>
        <p:nvSpPr>
          <p:cNvPr id="5" name="Text 2"/>
          <p:cNvSpPr/>
          <p:nvPr/>
        </p:nvSpPr>
        <p:spPr>
          <a:xfrm>
            <a:off x="630793" y="1943576"/>
            <a:ext cx="2120384" cy="265033"/>
          </a:xfrm>
          <a:prstGeom prst="rect">
            <a:avLst/>
          </a:prstGeom>
          <a:noFill/>
          <a:ln/>
        </p:spPr>
        <p:txBody>
          <a:bodyPr wrap="none" lIns="0" tIns="0" rIns="0" bIns="0" rtlCol="0" anchor="t"/>
          <a:lstStyle/>
          <a:p>
            <a:pPr indent="0" marL="0">
              <a:lnSpc>
                <a:spcPts val="2050"/>
              </a:lnSpc>
              <a:buNone/>
            </a:pPr>
            <a:r>
              <a:rPr lang="en-US" sz="1650" dirty="0">
                <a:solidFill>
                  <a:srgbClr val="FFFFFF"/>
                </a:solidFill>
                <a:latin typeface="Unbounded" pitchFamily="34" charset="0"/>
                <a:ea typeface="Unbounded" pitchFamily="34" charset="-122"/>
                <a:cs typeface="Unbounded" pitchFamily="34" charset="-120"/>
              </a:rPr>
              <a:t>AI in Education</a:t>
            </a:r>
            <a:endParaRPr lang="en-US" sz="1650" dirty="0"/>
          </a:p>
        </p:txBody>
      </p:sp>
      <p:sp>
        <p:nvSpPr>
          <p:cNvPr id="6" name="Text 3"/>
          <p:cNvSpPr/>
          <p:nvPr/>
        </p:nvSpPr>
        <p:spPr>
          <a:xfrm>
            <a:off x="630793" y="2388751"/>
            <a:ext cx="4162663" cy="2018586"/>
          </a:xfrm>
          <a:prstGeom prst="rect">
            <a:avLst/>
          </a:prstGeom>
          <a:noFill/>
          <a:ln/>
        </p:spPr>
        <p:txBody>
          <a:bodyPr wrap="square" lIns="0" tIns="0" rIns="0" bIns="0" rtlCol="0" anchor="t"/>
          <a:lstStyle/>
          <a:p>
            <a:pPr indent="0" marL="0">
              <a:lnSpc>
                <a:spcPts val="2250"/>
              </a:lnSpc>
              <a:buNone/>
            </a:pPr>
            <a:r>
              <a:rPr lang="en-US" sz="1400" dirty="0">
                <a:solidFill>
                  <a:srgbClr val="CAD6DE"/>
                </a:solidFill>
                <a:latin typeface="Cabin" pitchFamily="34" charset="0"/>
                <a:ea typeface="Cabin" pitchFamily="34" charset="-122"/>
                <a:cs typeface="Cabin" pitchFamily="34" charset="-120"/>
              </a:rPr>
              <a:t>Recent studies have demonstrated the effectiveness of AI-driven tools like Text-to-Speech (TTS) and Speech-to-Text (STT) systems in helping dyslexic students overcome reading challenges. AI-based writing assistants using Natural Language Processing (NLP) have also proven valuable for improving grammar and spelling in students with dyslexia.</a:t>
            </a:r>
            <a:endParaRPr lang="en-US" sz="1400" dirty="0"/>
          </a:p>
        </p:txBody>
      </p:sp>
      <p:sp>
        <p:nvSpPr>
          <p:cNvPr id="7" name="Text 4"/>
          <p:cNvSpPr/>
          <p:nvPr/>
        </p:nvSpPr>
        <p:spPr>
          <a:xfrm>
            <a:off x="5240655" y="1943576"/>
            <a:ext cx="4162663" cy="530066"/>
          </a:xfrm>
          <a:prstGeom prst="rect">
            <a:avLst/>
          </a:prstGeom>
          <a:noFill/>
          <a:ln/>
        </p:spPr>
        <p:txBody>
          <a:bodyPr wrap="square" lIns="0" tIns="0" rIns="0" bIns="0" rtlCol="0" anchor="t"/>
          <a:lstStyle/>
          <a:p>
            <a:pPr indent="0" marL="0">
              <a:lnSpc>
                <a:spcPts val="2050"/>
              </a:lnSpc>
              <a:buNone/>
            </a:pPr>
            <a:r>
              <a:rPr lang="en-US" sz="1650" dirty="0">
                <a:solidFill>
                  <a:srgbClr val="FFFFFF"/>
                </a:solidFill>
                <a:latin typeface="Unbounded" pitchFamily="34" charset="0"/>
                <a:ea typeface="Unbounded" pitchFamily="34" charset="-122"/>
                <a:cs typeface="Unbounded" pitchFamily="34" charset="-120"/>
              </a:rPr>
              <a:t>Machine Learning for Writing Support</a:t>
            </a:r>
            <a:endParaRPr lang="en-US" sz="1650" dirty="0"/>
          </a:p>
        </p:txBody>
      </p:sp>
      <p:sp>
        <p:nvSpPr>
          <p:cNvPr id="8" name="Text 5"/>
          <p:cNvSpPr/>
          <p:nvPr/>
        </p:nvSpPr>
        <p:spPr>
          <a:xfrm>
            <a:off x="5240655" y="2653784"/>
            <a:ext cx="4162663" cy="1730216"/>
          </a:xfrm>
          <a:prstGeom prst="rect">
            <a:avLst/>
          </a:prstGeom>
          <a:noFill/>
          <a:ln/>
        </p:spPr>
        <p:txBody>
          <a:bodyPr wrap="square" lIns="0" tIns="0" rIns="0" bIns="0" rtlCol="0" anchor="t"/>
          <a:lstStyle/>
          <a:p>
            <a:pPr indent="0" marL="0">
              <a:lnSpc>
                <a:spcPts val="2250"/>
              </a:lnSpc>
              <a:buNone/>
            </a:pPr>
            <a:r>
              <a:rPr lang="en-US" sz="1400" dirty="0">
                <a:solidFill>
                  <a:srgbClr val="CAD6DE"/>
                </a:solidFill>
                <a:latin typeface="Cabin" pitchFamily="34" charset="0"/>
                <a:ea typeface="Cabin" pitchFamily="34" charset="-122"/>
                <a:cs typeface="Cabin" pitchFamily="34" charset="-120"/>
              </a:rPr>
              <a:t>Grammar correction tools powered by machine learning models, such as transformer-based architectures (BERT, GPT), can automatically detect and correct common spelling and grammar mistakes. Targeted interventions using these tools can help dyslexic students write more fluently and accurately.</a:t>
            </a:r>
            <a:endParaRPr lang="en-US" sz="1400" dirty="0"/>
          </a:p>
        </p:txBody>
      </p:sp>
      <p:sp>
        <p:nvSpPr>
          <p:cNvPr id="9" name="Text 6"/>
          <p:cNvSpPr/>
          <p:nvPr/>
        </p:nvSpPr>
        <p:spPr>
          <a:xfrm>
            <a:off x="9850517" y="1943576"/>
            <a:ext cx="2325767" cy="265033"/>
          </a:xfrm>
          <a:prstGeom prst="rect">
            <a:avLst/>
          </a:prstGeom>
          <a:noFill/>
          <a:ln/>
        </p:spPr>
        <p:txBody>
          <a:bodyPr wrap="none" lIns="0" tIns="0" rIns="0" bIns="0" rtlCol="0" anchor="t"/>
          <a:lstStyle/>
          <a:p>
            <a:pPr indent="0" marL="0">
              <a:lnSpc>
                <a:spcPts val="2050"/>
              </a:lnSpc>
              <a:buNone/>
            </a:pPr>
            <a:r>
              <a:rPr lang="en-US" sz="1650" dirty="0">
                <a:solidFill>
                  <a:srgbClr val="FFFFFF"/>
                </a:solidFill>
                <a:latin typeface="Unbounded" pitchFamily="34" charset="0"/>
                <a:ea typeface="Unbounded" pitchFamily="34" charset="-122"/>
                <a:cs typeface="Unbounded" pitchFamily="34" charset="-120"/>
              </a:rPr>
              <a:t>Gamified Learning</a:t>
            </a:r>
            <a:endParaRPr lang="en-US" sz="1650" dirty="0"/>
          </a:p>
        </p:txBody>
      </p:sp>
      <p:sp>
        <p:nvSpPr>
          <p:cNvPr id="10" name="Text 7"/>
          <p:cNvSpPr/>
          <p:nvPr/>
        </p:nvSpPr>
        <p:spPr>
          <a:xfrm>
            <a:off x="9850517" y="2388751"/>
            <a:ext cx="4162663" cy="2018586"/>
          </a:xfrm>
          <a:prstGeom prst="rect">
            <a:avLst/>
          </a:prstGeom>
          <a:noFill/>
          <a:ln/>
        </p:spPr>
        <p:txBody>
          <a:bodyPr wrap="square" lIns="0" tIns="0" rIns="0" bIns="0" rtlCol="0" anchor="t"/>
          <a:lstStyle/>
          <a:p>
            <a:pPr indent="0" marL="0">
              <a:lnSpc>
                <a:spcPts val="2250"/>
              </a:lnSpc>
              <a:buNone/>
            </a:pPr>
            <a:r>
              <a:rPr lang="en-US" sz="1400" dirty="0">
                <a:solidFill>
                  <a:srgbClr val="CAD6DE"/>
                </a:solidFill>
                <a:latin typeface="Cabin" pitchFamily="34" charset="0"/>
                <a:ea typeface="Cabin" pitchFamily="34" charset="-122"/>
                <a:cs typeface="Cabin" pitchFamily="34" charset="-120"/>
              </a:rPr>
              <a:t>Gamification in educational tools has proven highly effective for engaging children with learning disabilities. Games that adapt to the user's progress have been shown to significantly improve learning outcomes in dyslexic children. Reinforcement learning algorithms can dynamically adjust the difficulty of exercises based on the child's performance.</a:t>
            </a:r>
            <a:endParaRPr lang="en-US" sz="1400" dirty="0"/>
          </a:p>
        </p:txBody>
      </p:sp>
      <p:sp>
        <p:nvSpPr>
          <p:cNvPr id="11" name="Text 8"/>
          <p:cNvSpPr/>
          <p:nvPr/>
        </p:nvSpPr>
        <p:spPr>
          <a:xfrm>
            <a:off x="630793" y="4952286"/>
            <a:ext cx="4162663" cy="530066"/>
          </a:xfrm>
          <a:prstGeom prst="rect">
            <a:avLst/>
          </a:prstGeom>
          <a:noFill/>
          <a:ln/>
        </p:spPr>
        <p:txBody>
          <a:bodyPr wrap="square" lIns="0" tIns="0" rIns="0" bIns="0" rtlCol="0" anchor="t"/>
          <a:lstStyle/>
          <a:p>
            <a:pPr indent="0" marL="0">
              <a:lnSpc>
                <a:spcPts val="2050"/>
              </a:lnSpc>
              <a:buNone/>
            </a:pPr>
            <a:r>
              <a:rPr lang="en-US" sz="1650" dirty="0">
                <a:solidFill>
                  <a:srgbClr val="FFFFFF"/>
                </a:solidFill>
                <a:latin typeface="Unbounded" pitchFamily="34" charset="0"/>
                <a:ea typeface="Unbounded" pitchFamily="34" charset="-122"/>
                <a:cs typeface="Unbounded" pitchFamily="34" charset="-120"/>
              </a:rPr>
              <a:t>Memory and Comprehension Support through NLP:</a:t>
            </a:r>
            <a:endParaRPr lang="en-US" sz="1650" dirty="0"/>
          </a:p>
        </p:txBody>
      </p:sp>
      <p:sp>
        <p:nvSpPr>
          <p:cNvPr id="12" name="Text 9"/>
          <p:cNvSpPr/>
          <p:nvPr/>
        </p:nvSpPr>
        <p:spPr>
          <a:xfrm>
            <a:off x="630793" y="5662493"/>
            <a:ext cx="4162663" cy="865108"/>
          </a:xfrm>
          <a:prstGeom prst="rect">
            <a:avLst/>
          </a:prstGeom>
          <a:noFill/>
          <a:ln/>
        </p:spPr>
        <p:txBody>
          <a:bodyPr wrap="square" lIns="0" tIns="0" rIns="0" bIns="0" rtlCol="0" anchor="t"/>
          <a:lstStyle/>
          <a:p>
            <a:pPr algn="l" marL="342900" indent="-342900">
              <a:lnSpc>
                <a:spcPts val="2250"/>
              </a:lnSpc>
              <a:buSzPct val="100000"/>
              <a:buFont typeface="+mj-lt"/>
              <a:buAutoNum type="arabicPeriod" startAt="1"/>
            </a:pPr>
            <a:r>
              <a:rPr lang="en-US" sz="1400" dirty="0">
                <a:solidFill>
                  <a:srgbClr val="CAD6DE"/>
                </a:solidFill>
                <a:latin typeface="Cabin" pitchFamily="34" charset="0"/>
                <a:ea typeface="Cabin" pitchFamily="34" charset="-122"/>
                <a:cs typeface="Cabin" pitchFamily="34" charset="-120"/>
              </a:rPr>
              <a:t>NLP models have also been employed for text simplification and summarization to aid children in better understanding complex texts.</a:t>
            </a:r>
            <a:endParaRPr lang="en-US" sz="1400" dirty="0"/>
          </a:p>
        </p:txBody>
      </p:sp>
      <p:sp>
        <p:nvSpPr>
          <p:cNvPr id="13" name="Text 10"/>
          <p:cNvSpPr/>
          <p:nvPr/>
        </p:nvSpPr>
        <p:spPr>
          <a:xfrm>
            <a:off x="5240655" y="4952286"/>
            <a:ext cx="4162663" cy="530066"/>
          </a:xfrm>
          <a:prstGeom prst="rect">
            <a:avLst/>
          </a:prstGeom>
          <a:noFill/>
          <a:ln/>
        </p:spPr>
        <p:txBody>
          <a:bodyPr wrap="square" lIns="0" tIns="0" rIns="0" bIns="0" rtlCol="0" anchor="t"/>
          <a:lstStyle/>
          <a:p>
            <a:pPr indent="0" marL="0">
              <a:lnSpc>
                <a:spcPts val="2050"/>
              </a:lnSpc>
              <a:buNone/>
            </a:pPr>
            <a:r>
              <a:rPr lang="en-US" sz="1650" dirty="0">
                <a:solidFill>
                  <a:srgbClr val="FFFFFF"/>
                </a:solidFill>
                <a:latin typeface="Unbounded" pitchFamily="34" charset="0"/>
                <a:ea typeface="Unbounded" pitchFamily="34" charset="-122"/>
                <a:cs typeface="Unbounded" pitchFamily="34" charset="-120"/>
              </a:rPr>
              <a:t>Gamified Learning for Dyslexic Children:</a:t>
            </a:r>
            <a:endParaRPr lang="en-US" sz="1650" dirty="0"/>
          </a:p>
        </p:txBody>
      </p:sp>
      <p:sp>
        <p:nvSpPr>
          <p:cNvPr id="14" name="Text 11"/>
          <p:cNvSpPr/>
          <p:nvPr/>
        </p:nvSpPr>
        <p:spPr>
          <a:xfrm>
            <a:off x="5240655" y="5662493"/>
            <a:ext cx="4162663" cy="1441847"/>
          </a:xfrm>
          <a:prstGeom prst="rect">
            <a:avLst/>
          </a:prstGeom>
          <a:noFill/>
          <a:ln/>
        </p:spPr>
        <p:txBody>
          <a:bodyPr wrap="square" lIns="0" tIns="0" rIns="0" bIns="0" rtlCol="0" anchor="t"/>
          <a:lstStyle/>
          <a:p>
            <a:pPr indent="0" marL="0">
              <a:lnSpc>
                <a:spcPts val="2250"/>
              </a:lnSpc>
              <a:buNone/>
            </a:pPr>
            <a:r>
              <a:rPr lang="en-US" sz="1400" dirty="0">
                <a:solidFill>
                  <a:srgbClr val="CAD6DE"/>
                </a:solidFill>
                <a:latin typeface="Cabin" pitchFamily="34" charset="0"/>
                <a:ea typeface="Cabin" pitchFamily="34" charset="-122"/>
                <a:cs typeface="Cabin" pitchFamily="34" charset="-120"/>
              </a:rPr>
              <a:t>Gamification in educational tools has proven highly effective for engaging children with learning disabilities. Games that adapt to the user's progress have been shown to significantly improve learning outcomes in dyslexic children (Deterding et al., 2011). </a:t>
            </a:r>
            <a:endParaRPr lang="en-US" sz="1400" dirty="0"/>
          </a:p>
        </p:txBody>
      </p:sp>
      <p:sp>
        <p:nvSpPr>
          <p:cNvPr id="15" name="Text 12"/>
          <p:cNvSpPr/>
          <p:nvPr/>
        </p:nvSpPr>
        <p:spPr>
          <a:xfrm>
            <a:off x="9850517" y="4952286"/>
            <a:ext cx="4162663" cy="530066"/>
          </a:xfrm>
          <a:prstGeom prst="rect">
            <a:avLst/>
          </a:prstGeom>
          <a:noFill/>
          <a:ln/>
        </p:spPr>
        <p:txBody>
          <a:bodyPr wrap="square" lIns="0" tIns="0" rIns="0" bIns="0" rtlCol="0" anchor="t"/>
          <a:lstStyle/>
          <a:p>
            <a:pPr indent="0" marL="0">
              <a:lnSpc>
                <a:spcPts val="2050"/>
              </a:lnSpc>
              <a:buNone/>
            </a:pPr>
            <a:r>
              <a:rPr lang="en-US" sz="1650" dirty="0">
                <a:solidFill>
                  <a:srgbClr val="FFFFFF"/>
                </a:solidFill>
                <a:latin typeface="Unbounded" pitchFamily="34" charset="0"/>
                <a:ea typeface="Unbounded" pitchFamily="34" charset="-122"/>
                <a:cs typeface="Unbounded" pitchFamily="34" charset="-120"/>
              </a:rPr>
              <a:t>Progress Tracking and Parental Involvement:</a:t>
            </a:r>
            <a:endParaRPr lang="en-US" sz="1650" dirty="0"/>
          </a:p>
        </p:txBody>
      </p:sp>
      <p:sp>
        <p:nvSpPr>
          <p:cNvPr id="16" name="Text 13"/>
          <p:cNvSpPr/>
          <p:nvPr/>
        </p:nvSpPr>
        <p:spPr>
          <a:xfrm>
            <a:off x="9850517" y="5662493"/>
            <a:ext cx="4162663" cy="1441847"/>
          </a:xfrm>
          <a:prstGeom prst="rect">
            <a:avLst/>
          </a:prstGeom>
          <a:noFill/>
          <a:ln/>
        </p:spPr>
        <p:txBody>
          <a:bodyPr wrap="square" lIns="0" tIns="0" rIns="0" bIns="0" rtlCol="0" anchor="t"/>
          <a:lstStyle/>
          <a:p>
            <a:pPr indent="0" marL="0">
              <a:lnSpc>
                <a:spcPts val="2250"/>
              </a:lnSpc>
              <a:buNone/>
            </a:pPr>
            <a:r>
              <a:rPr lang="en-US" sz="1400" dirty="0">
                <a:solidFill>
                  <a:srgbClr val="CAD6DE"/>
                </a:solidFill>
                <a:latin typeface="Cabin" pitchFamily="34" charset="0"/>
                <a:ea typeface="Cabin" pitchFamily="34" charset="-122"/>
                <a:cs typeface="Cabin" pitchFamily="34" charset="-120"/>
              </a:rPr>
              <a:t> Effective learning for dyslexic children requires continuous assessment and adaptation. Predictive analytics, a branch of machine learning, can also forecast future learning difficulties based on historical performance data, allowing for proactive measures.</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37686" y="792242"/>
            <a:ext cx="4544497" cy="451842"/>
          </a:xfrm>
          <a:prstGeom prst="rect">
            <a:avLst/>
          </a:prstGeom>
          <a:noFill/>
          <a:ln/>
        </p:spPr>
        <p:txBody>
          <a:bodyPr wrap="none" lIns="0" tIns="0" rIns="0" bIns="0" rtlCol="0" anchor="t"/>
          <a:lstStyle/>
          <a:p>
            <a:pPr indent="0" marL="0">
              <a:lnSpc>
                <a:spcPts val="3550"/>
              </a:lnSpc>
              <a:buNone/>
            </a:pPr>
            <a:r>
              <a:rPr lang="en-US" sz="2800" dirty="0">
                <a:solidFill>
                  <a:srgbClr val="FFFFFF"/>
                </a:solidFill>
                <a:latin typeface="Unbounded" pitchFamily="34" charset="0"/>
                <a:ea typeface="Unbounded" pitchFamily="34" charset="-122"/>
                <a:cs typeface="Unbounded" pitchFamily="34" charset="-120"/>
              </a:rPr>
              <a:t>LITERATURE SURVEY</a:t>
            </a:r>
            <a:endParaRPr lang="en-US" sz="2800" dirty="0"/>
          </a:p>
        </p:txBody>
      </p:sp>
      <p:sp>
        <p:nvSpPr>
          <p:cNvPr id="4" name="Text 1"/>
          <p:cNvSpPr/>
          <p:nvPr/>
        </p:nvSpPr>
        <p:spPr>
          <a:xfrm>
            <a:off x="537686" y="1474470"/>
            <a:ext cx="4228981" cy="225862"/>
          </a:xfrm>
          <a:prstGeom prst="rect">
            <a:avLst/>
          </a:prstGeom>
          <a:noFill/>
          <a:ln/>
        </p:spPr>
        <p:txBody>
          <a:bodyPr wrap="none" lIns="0" tIns="0" rIns="0" bIns="0" rtlCol="0" anchor="t"/>
          <a:lstStyle/>
          <a:p>
            <a:pPr algn="l" indent="0" marL="0">
              <a:lnSpc>
                <a:spcPts val="1750"/>
              </a:lnSpc>
              <a:buNone/>
            </a:pPr>
            <a:r>
              <a:rPr lang="en-US" sz="1400" b="1" dirty="0">
                <a:solidFill>
                  <a:srgbClr val="FFFFFF"/>
                </a:solidFill>
                <a:latin typeface="Unbounded" pitchFamily="34" charset="0"/>
                <a:ea typeface="Unbounded" pitchFamily="34" charset="-122"/>
                <a:cs typeface="Unbounded" pitchFamily="34" charset="-120"/>
              </a:rPr>
              <a:t>Dyslexia and Educational Challenges:</a:t>
            </a:r>
            <a:endParaRPr lang="en-US" sz="1400" dirty="0"/>
          </a:p>
        </p:txBody>
      </p:sp>
      <p:sp>
        <p:nvSpPr>
          <p:cNvPr id="5" name="Text 2"/>
          <p:cNvSpPr/>
          <p:nvPr/>
        </p:nvSpPr>
        <p:spPr>
          <a:xfrm>
            <a:off x="537686" y="1930718"/>
            <a:ext cx="8068628" cy="245745"/>
          </a:xfrm>
          <a:prstGeom prst="rect">
            <a:avLst/>
          </a:prstGeom>
          <a:noFill/>
          <a:ln/>
        </p:spPr>
        <p:txBody>
          <a:bodyPr wrap="none" lIns="0" tIns="0" rIns="0" bIns="0" rtlCol="0" anchor="t"/>
          <a:lstStyle/>
          <a:p>
            <a:pPr algn="l" lvl="1" marL="685800" indent="-342900">
              <a:lnSpc>
                <a:spcPts val="1900"/>
              </a:lnSpc>
              <a:buSzPct val="100000"/>
              <a:buChar char="•"/>
            </a:pPr>
            <a:r>
              <a:rPr lang="en-US" sz="1200" b="1" dirty="0">
                <a:solidFill>
                  <a:srgbClr val="CAD6DE"/>
                </a:solidFill>
                <a:latin typeface="Cabin" pitchFamily="34" charset="0"/>
                <a:ea typeface="Cabin" pitchFamily="34" charset="-122"/>
                <a:cs typeface="Cabin" pitchFamily="34" charset="-120"/>
              </a:rPr>
              <a:t>Affects 5-10% of the population, impacting reading, writing, and comprehension (Shaywitz et al., 2008).</a:t>
            </a:r>
            <a:endParaRPr lang="en-US" sz="1200" dirty="0"/>
          </a:p>
        </p:txBody>
      </p:sp>
      <p:sp>
        <p:nvSpPr>
          <p:cNvPr id="6" name="Text 3"/>
          <p:cNvSpPr/>
          <p:nvPr/>
        </p:nvSpPr>
        <p:spPr>
          <a:xfrm>
            <a:off x="537686" y="2230160"/>
            <a:ext cx="8068628" cy="245745"/>
          </a:xfrm>
          <a:prstGeom prst="rect">
            <a:avLst/>
          </a:prstGeom>
          <a:noFill/>
          <a:ln/>
        </p:spPr>
        <p:txBody>
          <a:bodyPr wrap="none" lIns="0" tIns="0" rIns="0" bIns="0" rtlCol="0" anchor="t"/>
          <a:lstStyle/>
          <a:p>
            <a:pPr algn="l" lvl="1" marL="685800" indent="-342900">
              <a:lnSpc>
                <a:spcPts val="1900"/>
              </a:lnSpc>
              <a:buSzPct val="100000"/>
              <a:buChar char="•"/>
            </a:pPr>
            <a:r>
              <a:rPr lang="en-US" sz="1200" b="1" dirty="0">
                <a:solidFill>
                  <a:srgbClr val="CAD6DE"/>
                </a:solidFill>
                <a:latin typeface="Cabin" pitchFamily="34" charset="0"/>
                <a:ea typeface="Cabin" pitchFamily="34" charset="-122"/>
                <a:cs typeface="Cabin" pitchFamily="34" charset="-120"/>
              </a:rPr>
              <a:t>Traditional methods often fail to address these challenges.</a:t>
            </a:r>
            <a:endParaRPr lang="en-US" sz="1200" dirty="0"/>
          </a:p>
        </p:txBody>
      </p:sp>
      <p:sp>
        <p:nvSpPr>
          <p:cNvPr id="7" name="Text 4"/>
          <p:cNvSpPr/>
          <p:nvPr/>
        </p:nvSpPr>
        <p:spPr>
          <a:xfrm>
            <a:off x="537686" y="2706291"/>
            <a:ext cx="2504956" cy="225862"/>
          </a:xfrm>
          <a:prstGeom prst="rect">
            <a:avLst/>
          </a:prstGeom>
          <a:noFill/>
          <a:ln/>
        </p:spPr>
        <p:txBody>
          <a:bodyPr wrap="none" lIns="0" tIns="0" rIns="0" bIns="0" rtlCol="0" anchor="t"/>
          <a:lstStyle/>
          <a:p>
            <a:pPr algn="l" indent="0" marL="0">
              <a:lnSpc>
                <a:spcPts val="1750"/>
              </a:lnSpc>
              <a:buNone/>
            </a:pPr>
            <a:r>
              <a:rPr lang="en-US" sz="1400" b="1" dirty="0">
                <a:solidFill>
                  <a:srgbClr val="FFFFFF"/>
                </a:solidFill>
                <a:latin typeface="Unbounded" pitchFamily="34" charset="0"/>
                <a:ea typeface="Unbounded" pitchFamily="34" charset="-122"/>
                <a:cs typeface="Unbounded" pitchFamily="34" charset="-120"/>
              </a:rPr>
              <a:t>Use of AI in Education:</a:t>
            </a:r>
            <a:endParaRPr lang="en-US" sz="1400" dirty="0"/>
          </a:p>
        </p:txBody>
      </p:sp>
      <p:sp>
        <p:nvSpPr>
          <p:cNvPr id="8" name="Text 5"/>
          <p:cNvSpPr/>
          <p:nvPr/>
        </p:nvSpPr>
        <p:spPr>
          <a:xfrm>
            <a:off x="537686" y="3162538"/>
            <a:ext cx="8068628" cy="245745"/>
          </a:xfrm>
          <a:prstGeom prst="rect">
            <a:avLst/>
          </a:prstGeom>
          <a:noFill/>
          <a:ln/>
        </p:spPr>
        <p:txBody>
          <a:bodyPr wrap="none" lIns="0" tIns="0" rIns="0" bIns="0" rtlCol="0" anchor="t"/>
          <a:lstStyle/>
          <a:p>
            <a:pPr algn="l" lvl="1" marL="685800" indent="-342900">
              <a:lnSpc>
                <a:spcPts val="1900"/>
              </a:lnSpc>
              <a:buSzPct val="100000"/>
              <a:buChar char="•"/>
            </a:pPr>
            <a:r>
              <a:rPr lang="en-US" sz="1200" b="1" dirty="0">
                <a:solidFill>
                  <a:srgbClr val="CAD6DE"/>
                </a:solidFill>
                <a:latin typeface="Cabin" pitchFamily="34" charset="0"/>
                <a:ea typeface="Cabin" pitchFamily="34" charset="-122"/>
                <a:cs typeface="Cabin" pitchFamily="34" charset="-120"/>
              </a:rPr>
              <a:t>AI tools like Text-to-Speech (TTS) and Speech-to-Text (STT) enhance reading support (Truong et al., 2020).</a:t>
            </a:r>
            <a:endParaRPr lang="en-US" sz="1200" dirty="0"/>
          </a:p>
        </p:txBody>
      </p:sp>
      <p:sp>
        <p:nvSpPr>
          <p:cNvPr id="9" name="Text 6"/>
          <p:cNvSpPr/>
          <p:nvPr/>
        </p:nvSpPr>
        <p:spPr>
          <a:xfrm>
            <a:off x="537686" y="3461980"/>
            <a:ext cx="8068628" cy="245745"/>
          </a:xfrm>
          <a:prstGeom prst="rect">
            <a:avLst/>
          </a:prstGeom>
          <a:noFill/>
          <a:ln/>
        </p:spPr>
        <p:txBody>
          <a:bodyPr wrap="none" lIns="0" tIns="0" rIns="0" bIns="0" rtlCol="0" anchor="t"/>
          <a:lstStyle/>
          <a:p>
            <a:pPr algn="l" lvl="1" marL="685800" indent="-342900">
              <a:lnSpc>
                <a:spcPts val="1900"/>
              </a:lnSpc>
              <a:buSzPct val="100000"/>
              <a:buChar char="•"/>
            </a:pPr>
            <a:r>
              <a:rPr lang="en-US" sz="1200" b="1" dirty="0">
                <a:solidFill>
                  <a:srgbClr val="CAD6DE"/>
                </a:solidFill>
                <a:latin typeface="Cabin" pitchFamily="34" charset="0"/>
                <a:ea typeface="Cabin" pitchFamily="34" charset="-122"/>
                <a:cs typeface="Cabin" pitchFamily="34" charset="-120"/>
              </a:rPr>
              <a:t>NLP-based writing assistants improve spelling and grammar (Berninger et al., 2013).</a:t>
            </a:r>
            <a:endParaRPr lang="en-US" sz="1200" dirty="0"/>
          </a:p>
        </p:txBody>
      </p:sp>
      <p:sp>
        <p:nvSpPr>
          <p:cNvPr id="10" name="Text 7"/>
          <p:cNvSpPr/>
          <p:nvPr/>
        </p:nvSpPr>
        <p:spPr>
          <a:xfrm>
            <a:off x="537686" y="3938111"/>
            <a:ext cx="4864775" cy="225862"/>
          </a:xfrm>
          <a:prstGeom prst="rect">
            <a:avLst/>
          </a:prstGeom>
          <a:noFill/>
          <a:ln/>
        </p:spPr>
        <p:txBody>
          <a:bodyPr wrap="none" lIns="0" tIns="0" rIns="0" bIns="0" rtlCol="0" anchor="t"/>
          <a:lstStyle/>
          <a:p>
            <a:pPr algn="l" indent="0" marL="0">
              <a:lnSpc>
                <a:spcPts val="1750"/>
              </a:lnSpc>
              <a:buNone/>
            </a:pPr>
            <a:r>
              <a:rPr lang="en-US" sz="1400" b="1" dirty="0">
                <a:solidFill>
                  <a:srgbClr val="FFFFFF"/>
                </a:solidFill>
                <a:latin typeface="Unbounded" pitchFamily="34" charset="0"/>
                <a:ea typeface="Unbounded" pitchFamily="34" charset="-122"/>
                <a:cs typeface="Unbounded" pitchFamily="34" charset="-120"/>
              </a:rPr>
              <a:t>Machine Learning in Grammar and Writing:</a:t>
            </a:r>
            <a:endParaRPr lang="en-US" sz="1400" dirty="0"/>
          </a:p>
        </p:txBody>
      </p:sp>
      <p:sp>
        <p:nvSpPr>
          <p:cNvPr id="11" name="Text 8"/>
          <p:cNvSpPr/>
          <p:nvPr/>
        </p:nvSpPr>
        <p:spPr>
          <a:xfrm>
            <a:off x="537686" y="4394359"/>
            <a:ext cx="8068628" cy="245745"/>
          </a:xfrm>
          <a:prstGeom prst="rect">
            <a:avLst/>
          </a:prstGeom>
          <a:noFill/>
          <a:ln/>
        </p:spPr>
        <p:txBody>
          <a:bodyPr wrap="none" lIns="0" tIns="0" rIns="0" bIns="0" rtlCol="0" anchor="t"/>
          <a:lstStyle/>
          <a:p>
            <a:pPr algn="l" lvl="1" marL="685800" indent="-342900">
              <a:lnSpc>
                <a:spcPts val="1900"/>
              </a:lnSpc>
              <a:buSzPct val="100000"/>
              <a:buChar char="•"/>
            </a:pPr>
            <a:r>
              <a:rPr lang="en-US" sz="1200" b="1" dirty="0">
                <a:solidFill>
                  <a:srgbClr val="CAD6DE"/>
                </a:solidFill>
                <a:latin typeface="Cabin" pitchFamily="34" charset="0"/>
                <a:ea typeface="Cabin" pitchFamily="34" charset="-122"/>
                <a:cs typeface="Cabin" pitchFamily="34" charset="-120"/>
              </a:rPr>
              <a:t>Transformer models like BERT and GPT significantly improve grammar correction (Bryant &amp; Nunes, 2012).</a:t>
            </a:r>
            <a:endParaRPr lang="en-US" sz="1200" dirty="0"/>
          </a:p>
        </p:txBody>
      </p:sp>
      <p:sp>
        <p:nvSpPr>
          <p:cNvPr id="12" name="Text 9"/>
          <p:cNvSpPr/>
          <p:nvPr/>
        </p:nvSpPr>
        <p:spPr>
          <a:xfrm>
            <a:off x="537686" y="4870490"/>
            <a:ext cx="4043839" cy="225862"/>
          </a:xfrm>
          <a:prstGeom prst="rect">
            <a:avLst/>
          </a:prstGeom>
          <a:noFill/>
          <a:ln/>
        </p:spPr>
        <p:txBody>
          <a:bodyPr wrap="none" lIns="0" tIns="0" rIns="0" bIns="0" rtlCol="0" anchor="t"/>
          <a:lstStyle/>
          <a:p>
            <a:pPr algn="l" indent="0" marL="0">
              <a:lnSpc>
                <a:spcPts val="1750"/>
              </a:lnSpc>
              <a:buNone/>
            </a:pPr>
            <a:r>
              <a:rPr lang="en-US" sz="1400" b="1" dirty="0">
                <a:solidFill>
                  <a:srgbClr val="FFFFFF"/>
                </a:solidFill>
                <a:latin typeface="Unbounded" pitchFamily="34" charset="0"/>
                <a:ea typeface="Unbounded" pitchFamily="34" charset="-122"/>
                <a:cs typeface="Unbounded" pitchFamily="34" charset="-120"/>
              </a:rPr>
              <a:t>Memory &amp; Comprehension Support:</a:t>
            </a:r>
            <a:endParaRPr lang="en-US" sz="1400" dirty="0"/>
          </a:p>
        </p:txBody>
      </p:sp>
      <p:sp>
        <p:nvSpPr>
          <p:cNvPr id="13" name="Text 10"/>
          <p:cNvSpPr/>
          <p:nvPr/>
        </p:nvSpPr>
        <p:spPr>
          <a:xfrm>
            <a:off x="537686" y="5326737"/>
            <a:ext cx="8068628" cy="245745"/>
          </a:xfrm>
          <a:prstGeom prst="rect">
            <a:avLst/>
          </a:prstGeom>
          <a:noFill/>
          <a:ln/>
        </p:spPr>
        <p:txBody>
          <a:bodyPr wrap="none" lIns="0" tIns="0" rIns="0" bIns="0" rtlCol="0" anchor="t"/>
          <a:lstStyle/>
          <a:p>
            <a:pPr algn="l" lvl="1" marL="685800" indent="-342900">
              <a:lnSpc>
                <a:spcPts val="1900"/>
              </a:lnSpc>
              <a:buSzPct val="100000"/>
              <a:buChar char="•"/>
            </a:pPr>
            <a:r>
              <a:rPr lang="en-US" sz="1200" b="1" dirty="0">
                <a:solidFill>
                  <a:srgbClr val="CAD6DE"/>
                </a:solidFill>
                <a:latin typeface="Cabin" pitchFamily="34" charset="0"/>
                <a:ea typeface="Cabin" pitchFamily="34" charset="-122"/>
                <a:cs typeface="Cabin" pitchFamily="34" charset="-120"/>
              </a:rPr>
              <a:t>NLP models for text simplification enhance readability (Siddharthan, 2014).</a:t>
            </a:r>
            <a:endParaRPr lang="en-US" sz="1200" dirty="0"/>
          </a:p>
        </p:txBody>
      </p:sp>
      <p:sp>
        <p:nvSpPr>
          <p:cNvPr id="14" name="Text 11"/>
          <p:cNvSpPr/>
          <p:nvPr/>
        </p:nvSpPr>
        <p:spPr>
          <a:xfrm>
            <a:off x="537686" y="5802868"/>
            <a:ext cx="2155031" cy="225862"/>
          </a:xfrm>
          <a:prstGeom prst="rect">
            <a:avLst/>
          </a:prstGeom>
          <a:noFill/>
          <a:ln/>
        </p:spPr>
        <p:txBody>
          <a:bodyPr wrap="none" lIns="0" tIns="0" rIns="0" bIns="0" rtlCol="0" anchor="t"/>
          <a:lstStyle/>
          <a:p>
            <a:pPr algn="l" indent="0" marL="0">
              <a:lnSpc>
                <a:spcPts val="1750"/>
              </a:lnSpc>
              <a:buNone/>
            </a:pPr>
            <a:r>
              <a:rPr lang="en-US" sz="1400" b="1" dirty="0">
                <a:solidFill>
                  <a:srgbClr val="FFFFFF"/>
                </a:solidFill>
                <a:latin typeface="Unbounded" pitchFamily="34" charset="0"/>
                <a:ea typeface="Unbounded" pitchFamily="34" charset="-122"/>
                <a:cs typeface="Unbounded" pitchFamily="34" charset="-120"/>
              </a:rPr>
              <a:t>Gamified Learning:</a:t>
            </a:r>
            <a:endParaRPr lang="en-US" sz="1400" dirty="0"/>
          </a:p>
        </p:txBody>
      </p:sp>
      <p:sp>
        <p:nvSpPr>
          <p:cNvPr id="15" name="Text 12"/>
          <p:cNvSpPr/>
          <p:nvPr/>
        </p:nvSpPr>
        <p:spPr>
          <a:xfrm>
            <a:off x="537686" y="6259116"/>
            <a:ext cx="8068628" cy="245745"/>
          </a:xfrm>
          <a:prstGeom prst="rect">
            <a:avLst/>
          </a:prstGeom>
          <a:noFill/>
          <a:ln/>
        </p:spPr>
        <p:txBody>
          <a:bodyPr wrap="none" lIns="0" tIns="0" rIns="0" bIns="0" rtlCol="0" anchor="t"/>
          <a:lstStyle/>
          <a:p>
            <a:pPr algn="l" lvl="1" marL="685800" indent="-342900">
              <a:lnSpc>
                <a:spcPts val="1900"/>
              </a:lnSpc>
              <a:buSzPct val="100000"/>
              <a:buChar char="•"/>
            </a:pPr>
            <a:r>
              <a:rPr lang="en-US" sz="1200" b="1" dirty="0">
                <a:solidFill>
                  <a:srgbClr val="CAD6DE"/>
                </a:solidFill>
                <a:latin typeface="Cabin" pitchFamily="34" charset="0"/>
                <a:ea typeface="Cabin" pitchFamily="34" charset="-122"/>
                <a:cs typeface="Cabin" pitchFamily="34" charset="-120"/>
              </a:rPr>
              <a:t>Adaptive games enhance engagement and learning outcomes (Deterding et al., 2011).</a:t>
            </a:r>
            <a:endParaRPr lang="en-US" sz="1200" dirty="0"/>
          </a:p>
        </p:txBody>
      </p:sp>
      <p:sp>
        <p:nvSpPr>
          <p:cNvPr id="16" name="Text 13"/>
          <p:cNvSpPr/>
          <p:nvPr/>
        </p:nvSpPr>
        <p:spPr>
          <a:xfrm>
            <a:off x="537686" y="6735247"/>
            <a:ext cx="5087779" cy="225862"/>
          </a:xfrm>
          <a:prstGeom prst="rect">
            <a:avLst/>
          </a:prstGeom>
          <a:noFill/>
          <a:ln/>
        </p:spPr>
        <p:txBody>
          <a:bodyPr wrap="none" lIns="0" tIns="0" rIns="0" bIns="0" rtlCol="0" anchor="t"/>
          <a:lstStyle/>
          <a:p>
            <a:pPr algn="l" indent="0" marL="0">
              <a:lnSpc>
                <a:spcPts val="1750"/>
              </a:lnSpc>
              <a:buNone/>
            </a:pPr>
            <a:r>
              <a:rPr lang="en-US" sz="1400" b="1" dirty="0">
                <a:solidFill>
                  <a:srgbClr val="FFFFFF"/>
                </a:solidFill>
                <a:latin typeface="Unbounded" pitchFamily="34" charset="0"/>
                <a:ea typeface="Unbounded" pitchFamily="34" charset="-122"/>
                <a:cs typeface="Unbounded" pitchFamily="34" charset="-120"/>
              </a:rPr>
              <a:t>Progress Tracking and Parental Involvement:</a:t>
            </a:r>
            <a:endParaRPr lang="en-US" sz="1400" dirty="0"/>
          </a:p>
        </p:txBody>
      </p:sp>
      <p:sp>
        <p:nvSpPr>
          <p:cNvPr id="17" name="Text 14"/>
          <p:cNvSpPr/>
          <p:nvPr/>
        </p:nvSpPr>
        <p:spPr>
          <a:xfrm>
            <a:off x="537686" y="7191494"/>
            <a:ext cx="8068628" cy="245745"/>
          </a:xfrm>
          <a:prstGeom prst="rect">
            <a:avLst/>
          </a:prstGeom>
          <a:noFill/>
          <a:ln/>
        </p:spPr>
        <p:txBody>
          <a:bodyPr wrap="none" lIns="0" tIns="0" rIns="0" bIns="0" rtlCol="0" anchor="t"/>
          <a:lstStyle/>
          <a:p>
            <a:pPr algn="l" indent="0" marL="0">
              <a:lnSpc>
                <a:spcPts val="1900"/>
              </a:lnSpc>
              <a:buNone/>
            </a:pPr>
            <a:r>
              <a:rPr lang="en-US" sz="1200" dirty="0">
                <a:solidFill>
                  <a:srgbClr val="CAD6DE"/>
                </a:solidFill>
                <a:latin typeface="Cabin" pitchFamily="34" charset="0"/>
                <a:ea typeface="Cabin" pitchFamily="34" charset="-122"/>
                <a:cs typeface="Cabin" pitchFamily="34" charset="-120"/>
              </a:rPr>
              <a:t>AI dashboards support continuous progress tracking and intervention (Griffiths, 2015).</a:t>
            </a:r>
            <a:endParaRPr lang="en-US"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898803"/>
            <a:ext cx="8141732"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SYSTEM ARCHTECTURE</a:t>
            </a:r>
            <a:endParaRPr lang="en-US" sz="4400" dirty="0"/>
          </a:p>
        </p:txBody>
      </p:sp>
      <p:sp>
        <p:nvSpPr>
          <p:cNvPr id="3" name="Text 1"/>
          <p:cNvSpPr/>
          <p:nvPr/>
        </p:nvSpPr>
        <p:spPr>
          <a:xfrm>
            <a:off x="837724" y="2045494"/>
            <a:ext cx="6185535" cy="766048"/>
          </a:xfrm>
          <a:prstGeom prst="rect">
            <a:avLst/>
          </a:prstGeom>
          <a:noFill/>
          <a:ln/>
        </p:spPr>
        <p:txBody>
          <a:bodyPr wrap="square" lIns="0" tIns="0" rIns="0" bIns="0" rtlCol="0" anchor="t"/>
          <a:lstStyle/>
          <a:p>
            <a:pPr algn="l" marL="342900" indent="-342900">
              <a:lnSpc>
                <a:spcPts val="3000"/>
              </a:lnSpc>
              <a:buSzPct val="100000"/>
              <a:buChar char="•"/>
            </a:pPr>
            <a:r>
              <a:rPr lang="en-US" sz="1850" b="1" dirty="0">
                <a:solidFill>
                  <a:srgbClr val="CAD6DE"/>
                </a:solidFill>
                <a:latin typeface="Cabin" pitchFamily="34" charset="0"/>
                <a:ea typeface="Cabin" pitchFamily="34" charset="-122"/>
                <a:cs typeface="Cabin" pitchFamily="34" charset="-120"/>
              </a:rPr>
              <a:t>The system is built using a modular approach with interconnected components:</a:t>
            </a:r>
            <a:endParaRPr lang="en-US" sz="1850" dirty="0"/>
          </a:p>
        </p:txBody>
      </p:sp>
      <p:sp>
        <p:nvSpPr>
          <p:cNvPr id="4" name="Text 2"/>
          <p:cNvSpPr/>
          <p:nvPr/>
        </p:nvSpPr>
        <p:spPr>
          <a:xfrm>
            <a:off x="837724" y="2895243"/>
            <a:ext cx="6185535" cy="766048"/>
          </a:xfrm>
          <a:prstGeom prst="rect">
            <a:avLst/>
          </a:prstGeom>
          <a:noFill/>
          <a:ln/>
        </p:spPr>
        <p:txBody>
          <a:bodyPr wrap="square" lIns="0" tIns="0" rIns="0" bIns="0" rtlCol="0" anchor="t"/>
          <a:lstStyle/>
          <a:p>
            <a:pPr algn="l" lvl="1" marL="685800" indent="-342900">
              <a:lnSpc>
                <a:spcPts val="3000"/>
              </a:lnSpc>
              <a:buSzPct val="100000"/>
              <a:buChar char="•"/>
            </a:pPr>
            <a:r>
              <a:rPr lang="en-US" sz="1850" b="1" dirty="0">
                <a:solidFill>
                  <a:srgbClr val="CAD6DE"/>
                </a:solidFill>
                <a:latin typeface="Cabin" pitchFamily="34" charset="0"/>
                <a:ea typeface="Cabin" pitchFamily="34" charset="-122"/>
                <a:cs typeface="Cabin" pitchFamily="34" charset="-120"/>
              </a:rPr>
              <a:t>Data Input: Collects student responses and interactions.</a:t>
            </a:r>
            <a:endParaRPr lang="en-US" sz="1850" dirty="0"/>
          </a:p>
        </p:txBody>
      </p:sp>
      <p:sp>
        <p:nvSpPr>
          <p:cNvPr id="5" name="Text 3"/>
          <p:cNvSpPr/>
          <p:nvPr/>
        </p:nvSpPr>
        <p:spPr>
          <a:xfrm>
            <a:off x="837724" y="3744992"/>
            <a:ext cx="6185535" cy="766048"/>
          </a:xfrm>
          <a:prstGeom prst="rect">
            <a:avLst/>
          </a:prstGeom>
          <a:noFill/>
          <a:ln/>
        </p:spPr>
        <p:txBody>
          <a:bodyPr wrap="square" lIns="0" tIns="0" rIns="0" bIns="0" rtlCol="0" anchor="t"/>
          <a:lstStyle/>
          <a:p>
            <a:pPr algn="l" lvl="1" marL="685800" indent="-342900">
              <a:lnSpc>
                <a:spcPts val="3000"/>
              </a:lnSpc>
              <a:buSzPct val="100000"/>
              <a:buChar char="•"/>
            </a:pPr>
            <a:r>
              <a:rPr lang="en-US" sz="1850" b="1" dirty="0">
                <a:solidFill>
                  <a:srgbClr val="CAD6DE"/>
                </a:solidFill>
                <a:latin typeface="Cabin" pitchFamily="34" charset="0"/>
                <a:ea typeface="Cabin" pitchFamily="34" charset="-122"/>
                <a:cs typeface="Cabin" pitchFamily="34" charset="-120"/>
              </a:rPr>
              <a:t>AI Engine: Uses Machine Learning models for TTS, STT, grammar correction, and adaptive learning.</a:t>
            </a:r>
            <a:endParaRPr lang="en-US" sz="1850" dirty="0"/>
          </a:p>
        </p:txBody>
      </p:sp>
      <p:sp>
        <p:nvSpPr>
          <p:cNvPr id="6" name="Text 4"/>
          <p:cNvSpPr/>
          <p:nvPr/>
        </p:nvSpPr>
        <p:spPr>
          <a:xfrm>
            <a:off x="837724" y="4594741"/>
            <a:ext cx="6185535" cy="766048"/>
          </a:xfrm>
          <a:prstGeom prst="rect">
            <a:avLst/>
          </a:prstGeom>
          <a:noFill/>
          <a:ln/>
        </p:spPr>
        <p:txBody>
          <a:bodyPr wrap="square" lIns="0" tIns="0" rIns="0" bIns="0" rtlCol="0" anchor="t"/>
          <a:lstStyle/>
          <a:p>
            <a:pPr algn="l" lvl="1" marL="685800" indent="-342900">
              <a:lnSpc>
                <a:spcPts val="3000"/>
              </a:lnSpc>
              <a:buSzPct val="100000"/>
              <a:buChar char="•"/>
            </a:pPr>
            <a:r>
              <a:rPr lang="en-US" sz="1850" b="1" dirty="0">
                <a:solidFill>
                  <a:srgbClr val="CAD6DE"/>
                </a:solidFill>
                <a:latin typeface="Cabin" pitchFamily="34" charset="0"/>
                <a:ea typeface="Cabin" pitchFamily="34" charset="-122"/>
                <a:cs typeface="Cabin" pitchFamily="34" charset="-120"/>
              </a:rPr>
              <a:t>User Interface: Provides interactive modules for reading, writing, and comprehension support.</a:t>
            </a:r>
            <a:endParaRPr lang="en-US" sz="1850" dirty="0"/>
          </a:p>
        </p:txBody>
      </p:sp>
      <p:sp>
        <p:nvSpPr>
          <p:cNvPr id="7" name="Text 5"/>
          <p:cNvSpPr/>
          <p:nvPr/>
        </p:nvSpPr>
        <p:spPr>
          <a:xfrm>
            <a:off x="837724" y="5444490"/>
            <a:ext cx="6185535" cy="766048"/>
          </a:xfrm>
          <a:prstGeom prst="rect">
            <a:avLst/>
          </a:prstGeom>
          <a:noFill/>
          <a:ln/>
        </p:spPr>
        <p:txBody>
          <a:bodyPr wrap="square" lIns="0" tIns="0" rIns="0" bIns="0" rtlCol="0" anchor="t"/>
          <a:lstStyle/>
          <a:p>
            <a:pPr algn="l" lvl="1" marL="685800" indent="-342900">
              <a:lnSpc>
                <a:spcPts val="3000"/>
              </a:lnSpc>
              <a:buSzPct val="100000"/>
              <a:buChar char="•"/>
            </a:pPr>
            <a:r>
              <a:rPr lang="en-US" sz="1850" b="1" dirty="0">
                <a:solidFill>
                  <a:srgbClr val="CAD6DE"/>
                </a:solidFill>
                <a:latin typeface="Cabin" pitchFamily="34" charset="0"/>
                <a:ea typeface="Cabin" pitchFamily="34" charset="-122"/>
                <a:cs typeface="Cabin" pitchFamily="34" charset="-120"/>
              </a:rPr>
              <a:t>Dashboard: Real-time analytics for parents and teachers.</a:t>
            </a:r>
            <a:endParaRPr lang="en-US" sz="1850" dirty="0"/>
          </a:p>
        </p:txBody>
      </p:sp>
      <p:sp>
        <p:nvSpPr>
          <p:cNvPr id="8" name="Text 6"/>
          <p:cNvSpPr/>
          <p:nvPr/>
        </p:nvSpPr>
        <p:spPr>
          <a:xfrm>
            <a:off x="837724" y="6294239"/>
            <a:ext cx="6185535" cy="766048"/>
          </a:xfrm>
          <a:prstGeom prst="rect">
            <a:avLst/>
          </a:prstGeom>
          <a:noFill/>
          <a:ln/>
        </p:spPr>
        <p:txBody>
          <a:bodyPr wrap="square" lIns="0" tIns="0" rIns="0" bIns="0" rtlCol="0" anchor="t"/>
          <a:lstStyle/>
          <a:p>
            <a:pPr algn="l" marL="342900" indent="-342900">
              <a:lnSpc>
                <a:spcPts val="3000"/>
              </a:lnSpc>
              <a:buSzPct val="100000"/>
              <a:buChar char="•"/>
            </a:pPr>
            <a:r>
              <a:rPr lang="en-US" sz="1850" b="1" dirty="0">
                <a:solidFill>
                  <a:srgbClr val="CAD6DE"/>
                </a:solidFill>
                <a:latin typeface="Cabin" pitchFamily="34" charset="0"/>
                <a:ea typeface="Cabin" pitchFamily="34" charset="-122"/>
                <a:cs typeface="Cabin" pitchFamily="34" charset="-120"/>
              </a:rPr>
              <a:t>The architecture supports scalability and integration with existing educational platforms.</a:t>
            </a:r>
            <a:endParaRPr lang="en-US" sz="1850" dirty="0"/>
          </a:p>
        </p:txBody>
      </p:sp>
      <p:sp>
        <p:nvSpPr>
          <p:cNvPr id="9" name="Text 7"/>
          <p:cNvSpPr/>
          <p:nvPr/>
        </p:nvSpPr>
        <p:spPr>
          <a:xfrm>
            <a:off x="7614761" y="2177177"/>
            <a:ext cx="6185535" cy="383024"/>
          </a:xfrm>
          <a:prstGeom prst="rect">
            <a:avLst/>
          </a:prstGeom>
          <a:noFill/>
          <a:ln/>
        </p:spPr>
        <p:txBody>
          <a:bodyPr wrap="none" lIns="0" tIns="0" rIns="0" bIns="0" rtlCol="0" anchor="t"/>
          <a:lstStyle/>
          <a:p>
            <a:pPr algn="l" indent="0" marL="0">
              <a:lnSpc>
                <a:spcPts val="3000"/>
              </a:lnSpc>
              <a:buNone/>
            </a:pPr>
            <a:endParaRPr lang="en-US" sz="1850" dirty="0"/>
          </a:p>
        </p:txBody>
      </p:sp>
      <p:pic>
        <p:nvPicPr>
          <p:cNvPr id="10" name="Image 0" descr="preencoded.png">    </p:cNvPr>
          <p:cNvPicPr>
            <a:picLocks noChangeAspect="1"/>
          </p:cNvPicPr>
          <p:nvPr/>
        </p:nvPicPr>
        <p:blipFill>
          <a:blip r:embed="rId1"/>
          <a:stretch>
            <a:fillRect/>
          </a:stretch>
        </p:blipFill>
        <p:spPr>
          <a:xfrm>
            <a:off x="7614761" y="2829401"/>
            <a:ext cx="6185535" cy="423219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051209"/>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CONCLUSION</a:t>
            </a:r>
            <a:endParaRPr lang="en-US" sz="4400" dirty="0"/>
          </a:p>
        </p:txBody>
      </p:sp>
      <p:sp>
        <p:nvSpPr>
          <p:cNvPr id="4" name="Text 1"/>
          <p:cNvSpPr/>
          <p:nvPr/>
        </p:nvSpPr>
        <p:spPr>
          <a:xfrm>
            <a:off x="837724" y="3114199"/>
            <a:ext cx="7468553" cy="3064193"/>
          </a:xfrm>
          <a:prstGeom prst="rect">
            <a:avLst/>
          </a:prstGeom>
          <a:noFill/>
          <a:ln/>
        </p:spPr>
        <p:txBody>
          <a:bodyPr wrap="square" lIns="0" tIns="0" rIns="0" bIns="0" rtlCol="0" anchor="t"/>
          <a:lstStyle/>
          <a:p>
            <a:pPr algn="l" indent="0" marL="0">
              <a:lnSpc>
                <a:spcPts val="3000"/>
              </a:lnSpc>
              <a:buNone/>
            </a:pPr>
            <a:r>
              <a:rPr lang="en-US" sz="1850" b="1" dirty="0">
                <a:solidFill>
                  <a:srgbClr val="CAD6DE"/>
                </a:solidFill>
                <a:latin typeface="Cabin" pitchFamily="34" charset="0"/>
                <a:ea typeface="Cabin" pitchFamily="34" charset="-122"/>
                <a:cs typeface="Cabin" pitchFamily="34" charset="-120"/>
              </a:rPr>
              <a:t>The literature indicates that AI, when applied thoughtfully, can provide dyslexic students with personalized learning experiences. Existing technologies like TTS, STT, and NLP-based grammar correction have been shown to improve learning outcomes, but their full potential is realized when combined into a comprehensive system. This project aims to bridge this gap by integrating multiple AI-powered modules into a unified platform, enabling dyslexic children to enhance their educational experience while building confidence and independence.</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2024-11-08T14:52:37Z</dcterms:created>
  <dcterms:modified xsi:type="dcterms:W3CDTF">2024-11-08T14:52:37Z</dcterms:modified>
</cp:coreProperties>
</file>